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50"/>
  </p:notesMasterIdLst>
  <p:sldIdLst>
    <p:sldId id="256" r:id="rId3"/>
    <p:sldId id="257" r:id="rId4"/>
    <p:sldId id="335" r:id="rId5"/>
    <p:sldId id="337" r:id="rId6"/>
    <p:sldId id="338" r:id="rId7"/>
    <p:sldId id="339" r:id="rId8"/>
    <p:sldId id="341" r:id="rId9"/>
    <p:sldId id="259" r:id="rId10"/>
    <p:sldId id="405" r:id="rId11"/>
    <p:sldId id="260" r:id="rId12"/>
    <p:sldId id="333" r:id="rId13"/>
    <p:sldId id="406" r:id="rId14"/>
    <p:sldId id="399" r:id="rId15"/>
    <p:sldId id="400" r:id="rId16"/>
    <p:sldId id="407" r:id="rId17"/>
    <p:sldId id="401" r:id="rId18"/>
    <p:sldId id="262" r:id="rId19"/>
    <p:sldId id="263" r:id="rId20"/>
    <p:sldId id="315" r:id="rId21"/>
    <p:sldId id="265" r:id="rId22"/>
    <p:sldId id="266" r:id="rId23"/>
    <p:sldId id="267" r:id="rId24"/>
    <p:sldId id="380" r:id="rId25"/>
    <p:sldId id="395" r:id="rId26"/>
    <p:sldId id="396" r:id="rId27"/>
    <p:sldId id="397" r:id="rId28"/>
    <p:sldId id="382" r:id="rId29"/>
    <p:sldId id="387" r:id="rId30"/>
    <p:sldId id="374" r:id="rId31"/>
    <p:sldId id="383" r:id="rId32"/>
    <p:sldId id="403" r:id="rId33"/>
    <p:sldId id="385" r:id="rId34"/>
    <p:sldId id="410" r:id="rId35"/>
    <p:sldId id="409" r:id="rId36"/>
    <p:sldId id="404" r:id="rId37"/>
    <p:sldId id="366" r:id="rId38"/>
    <p:sldId id="394" r:id="rId39"/>
    <p:sldId id="398" r:id="rId40"/>
    <p:sldId id="285" r:id="rId41"/>
    <p:sldId id="286" r:id="rId42"/>
    <p:sldId id="379" r:id="rId43"/>
    <p:sldId id="367" r:id="rId44"/>
    <p:sldId id="368" r:id="rId45"/>
    <p:sldId id="289" r:id="rId46"/>
    <p:sldId id="290" r:id="rId47"/>
    <p:sldId id="408" r:id="rId48"/>
    <p:sldId id="293" r:id="rId49"/>
  </p:sldIdLst>
  <p:sldSz cx="9144000" cy="6858000" type="screen4x3"/>
  <p:notesSz cx="6797675" cy="9926638"/>
  <p:defaultTextStyle>
    <a:defPPr lvl="0">
      <a:defRPr lang="en-US"/>
    </a:defPPr>
    <a:lvl1pPr lvl="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Silvester" initials="SS" lastIdx="3" clrIdx="0">
    <p:extLst>
      <p:ext uri="{19B8F6BF-5375-455C-9EA6-DF929625EA0E}">
        <p15:presenceInfo xmlns:p15="http://schemas.microsoft.com/office/powerpoint/2012/main" userId="Simon Silves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48A"/>
    <a:srgbClr val="0D15B3"/>
    <a:srgbClr val="12299E"/>
    <a:srgbClr val="3114E2"/>
    <a:srgbClr val="0070C0"/>
    <a:srgbClr val="FFFFFF"/>
    <a:srgbClr val="C5C6CC"/>
    <a:srgbClr val="00B050"/>
    <a:srgbClr val="366092"/>
    <a:srgbClr val="023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2950" autoAdjust="0"/>
  </p:normalViewPr>
  <p:slideViewPr>
    <p:cSldViewPr snapToGrid="0">
      <p:cViewPr varScale="1">
        <p:scale>
          <a:sx n="85" d="100"/>
          <a:sy n="85" d="100"/>
        </p:scale>
        <p:origin x="9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rgbClr val="0070C0"/>
                </a:solidFill>
              </a:rPr>
              <a:t>Pendapatan Perseroan</a:t>
            </a:r>
          </a:p>
          <a:p>
            <a:pPr algn="l">
              <a:defRPr sz="1200">
                <a:solidFill>
                  <a:srgbClr val="0070C0"/>
                </a:solidFill>
              </a:defRPr>
            </a:pPr>
            <a:r>
              <a:rPr lang="en-US" sz="1200" b="0" dirty="0">
                <a:solidFill>
                  <a:srgbClr val="0070C0"/>
                </a:solidFill>
              </a:rPr>
              <a:t>(miliar Rupiah)</a:t>
            </a:r>
          </a:p>
        </c:rich>
      </c:tx>
      <c:layout>
        <c:manualLayout>
          <c:xMode val="edge"/>
          <c:yMode val="edge"/>
          <c:x val="9.6809772902629026E-3"/>
          <c:y val="2.7447926384805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2199078393246897E-2"/>
                  <c:y val="-5.947050716707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DD-4BA4-8335-631B2CA5F5C1}"/>
                </c:ext>
              </c:extLst>
            </c:dLbl>
            <c:dLbl>
              <c:idx val="1"/>
              <c:layout>
                <c:manualLayout>
                  <c:x val="2.7447926384805518E-2"/>
                  <c:y val="-6.8619815962013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DD-4BA4-8335-631B2CA5F5C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1407.4</c:v>
                </c:pt>
                <c:pt idx="1">
                  <c:v>1737.7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DD-4BA4-8335-631B2CA5F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5345471"/>
        <c:axId val="295330111"/>
        <c:axId val="0"/>
      </c:bar3DChart>
      <c:catAx>
        <c:axId val="295345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330111"/>
        <c:crosses val="autoZero"/>
        <c:auto val="1"/>
        <c:lblAlgn val="ctr"/>
        <c:lblOffset val="100"/>
        <c:noMultiLvlLbl val="0"/>
      </c:catAx>
      <c:valAx>
        <c:axId val="295330111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5345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err="1">
                <a:solidFill>
                  <a:srgbClr val="0070C0"/>
                </a:solidFill>
              </a:rPr>
              <a:t>Laba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err="1">
                <a:solidFill>
                  <a:srgbClr val="0070C0"/>
                </a:solidFill>
              </a:rPr>
              <a:t>Bersih</a:t>
            </a:r>
            <a:endParaRPr lang="en-US" sz="1200" dirty="0">
              <a:solidFill>
                <a:srgbClr val="0070C0"/>
              </a:solidFill>
            </a:endParaRPr>
          </a:p>
          <a:p>
            <a:pPr algn="l">
              <a:defRPr sz="1200">
                <a:solidFill>
                  <a:srgbClr val="0070C0"/>
                </a:solidFill>
              </a:defRPr>
            </a:pPr>
            <a:r>
              <a:rPr lang="en-US" sz="1200" b="0" dirty="0">
                <a:solidFill>
                  <a:srgbClr val="0070C0"/>
                </a:solidFill>
              </a:rPr>
              <a:t>(miliar Rupiah)</a:t>
            </a:r>
          </a:p>
        </c:rich>
      </c:tx>
      <c:layout>
        <c:manualLayout>
          <c:xMode val="edge"/>
          <c:yMode val="edge"/>
          <c:x val="9.6809772902629026E-3"/>
          <c:y val="2.7447926384805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2199078393246897E-2"/>
                  <c:y val="-5.947050716707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0B-4B10-94B6-ADBF72E74BC9}"/>
                </c:ext>
              </c:extLst>
            </c:dLbl>
            <c:dLbl>
              <c:idx val="1"/>
              <c:layout>
                <c:manualLayout>
                  <c:x val="2.7447926384805518E-2"/>
                  <c:y val="-6.8619815962013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0B-4B10-94B6-ADBF72E74BC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142.1</c:v>
                </c:pt>
                <c:pt idx="1">
                  <c:v>289.8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0B-4B10-94B6-ADBF72E74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5345471"/>
        <c:axId val="295330111"/>
        <c:axId val="0"/>
      </c:bar3DChart>
      <c:catAx>
        <c:axId val="295345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330111"/>
        <c:crosses val="autoZero"/>
        <c:auto val="1"/>
        <c:lblAlgn val="ctr"/>
        <c:lblOffset val="100"/>
        <c:noMultiLvlLbl val="0"/>
      </c:catAx>
      <c:valAx>
        <c:axId val="295330111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5345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rgbClr val="0070C0"/>
                </a:solidFill>
              </a:rPr>
              <a:t>Total Aset</a:t>
            </a:r>
          </a:p>
          <a:p>
            <a:pPr algn="l">
              <a:defRPr sz="1200">
                <a:solidFill>
                  <a:srgbClr val="0070C0"/>
                </a:solidFill>
              </a:defRPr>
            </a:pPr>
            <a:r>
              <a:rPr lang="en-US" sz="1200" b="0" dirty="0">
                <a:solidFill>
                  <a:srgbClr val="0070C0"/>
                </a:solidFill>
              </a:rPr>
              <a:t>(miliar Rupiah)</a:t>
            </a:r>
          </a:p>
        </c:rich>
      </c:tx>
      <c:layout>
        <c:manualLayout>
          <c:xMode val="edge"/>
          <c:yMode val="edge"/>
          <c:x val="9.6809772902629026E-3"/>
          <c:y val="2.7447926384805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2199078393246897E-2"/>
                  <c:y val="-5.947050716707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1A-4CA6-B406-197A056890A0}"/>
                </c:ext>
              </c:extLst>
            </c:dLbl>
            <c:dLbl>
              <c:idx val="1"/>
              <c:layout>
                <c:manualLayout>
                  <c:x val="2.7447926384805518E-2"/>
                  <c:y val="-6.8619815962013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1A-4CA6-B406-197A056890A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1575.1</c:v>
                </c:pt>
                <c:pt idx="1">
                  <c:v>1686.2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1A-4CA6-B406-197A05689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5345471"/>
        <c:axId val="295330111"/>
        <c:axId val="0"/>
      </c:bar3DChart>
      <c:catAx>
        <c:axId val="295345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330111"/>
        <c:crosses val="autoZero"/>
        <c:auto val="1"/>
        <c:lblAlgn val="ctr"/>
        <c:lblOffset val="100"/>
        <c:noMultiLvlLbl val="0"/>
      </c:catAx>
      <c:valAx>
        <c:axId val="295330111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5345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3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B9DF2B-5628-480A-8AEB-68D32C1B30B2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4" y="4715833"/>
            <a:ext cx="5436909" cy="446664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3" y="9428272"/>
            <a:ext cx="2946275" cy="496671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6DAC5F2-6BA0-4E6D-9C5F-0EFD08AB3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232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DAC5F2-6BA0-4E6D-9C5F-0EFD08AB3CF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410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5E882C-1AFC-4284-A98A-8DAA14398D3A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72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5E882C-1AFC-4284-A98A-8DAA14398D3A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991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2BAC3-7DFE-47DC-B801-1C6CE26228D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47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i="1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2BAC3-7DFE-47DC-B801-1C6CE26228D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38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0913" y="755650"/>
            <a:ext cx="5048250" cy="3786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i="1" dirty="0" err="1"/>
              <a:t>Tambah</a:t>
            </a:r>
            <a:r>
              <a:rPr lang="en-US" altLang="en-US" b="1" i="1" dirty="0"/>
              <a:t> 1 slide photo image JAS dan JAES activity yang </a:t>
            </a:r>
            <a:r>
              <a:rPr lang="en-US" altLang="en-US" b="1" i="1" dirty="0" err="1"/>
              <a:t>disesuaikan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dengan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naratif</a:t>
            </a:r>
            <a:endParaRPr lang="en-US" altLang="en-US" b="1" i="1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FA4787-51D2-4333-BE22-B9356F93CD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53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Double check </a:t>
            </a:r>
            <a:r>
              <a:rPr lang="en-US" b="1" i="1" dirty="0" err="1"/>
              <a:t>apakah</a:t>
            </a:r>
            <a:r>
              <a:rPr lang="en-US" b="1" i="1" dirty="0"/>
              <a:t> </a:t>
            </a:r>
            <a:r>
              <a:rPr lang="en-US" b="1" i="1" dirty="0" err="1"/>
              <a:t>laporan</a:t>
            </a:r>
            <a:r>
              <a:rPr lang="en-US" b="1" i="1" dirty="0"/>
              <a:t> </a:t>
            </a:r>
            <a:r>
              <a:rPr lang="en-US" b="1" i="1" dirty="0" err="1"/>
              <a:t>ini</a:t>
            </a:r>
            <a:r>
              <a:rPr lang="en-US" b="1" i="1" dirty="0"/>
              <a:t> juga </a:t>
            </a:r>
            <a:r>
              <a:rPr lang="en-US" b="1" i="1" dirty="0" err="1"/>
              <a:t>ada</a:t>
            </a:r>
            <a:r>
              <a:rPr lang="en-US" b="1" i="1" dirty="0"/>
              <a:t> di annual report dan </a:t>
            </a:r>
            <a:r>
              <a:rPr lang="en-US" b="1" i="1" dirty="0" err="1"/>
              <a:t>apakah</a:t>
            </a:r>
            <a:r>
              <a:rPr lang="en-US" b="1" i="1" dirty="0"/>
              <a:t> </a:t>
            </a:r>
            <a:r>
              <a:rPr lang="en-US" b="1" i="1" dirty="0" err="1"/>
              <a:t>perlu</a:t>
            </a:r>
            <a:r>
              <a:rPr lang="en-US" b="1" i="1" dirty="0"/>
              <a:t> di post. (growth (%) </a:t>
            </a:r>
            <a:r>
              <a:rPr lang="en-US" b="1" i="1" dirty="0" err="1"/>
              <a:t>yoy</a:t>
            </a:r>
            <a:r>
              <a:rPr lang="en-US" b="1" i="1" dirty="0"/>
              <a:t> OK </a:t>
            </a:r>
            <a:r>
              <a:rPr lang="en-US" b="1" i="1" dirty="0" err="1"/>
              <a:t>tapi</a:t>
            </a:r>
            <a:r>
              <a:rPr lang="en-US" b="1" i="1" dirty="0"/>
              <a:t> </a:t>
            </a:r>
            <a:r>
              <a:rPr lang="en-US" b="1" i="1" dirty="0" err="1"/>
              <a:t>tidak</a:t>
            </a:r>
            <a:r>
              <a:rPr lang="en-US" b="1" i="1" dirty="0"/>
              <a:t> </a:t>
            </a:r>
            <a:r>
              <a:rPr lang="en-US" b="1" i="1" dirty="0" err="1"/>
              <a:t>angka</a:t>
            </a:r>
            <a:r>
              <a:rPr lang="en-US" b="1" i="1" dirty="0"/>
              <a:t> absolute &amp; </a:t>
            </a:r>
            <a:r>
              <a:rPr lang="en-US" b="1" i="1" dirty="0" err="1"/>
              <a:t>mengikuti</a:t>
            </a:r>
            <a:r>
              <a:rPr lang="en-US" b="1" i="1" dirty="0"/>
              <a:t> </a:t>
            </a:r>
            <a:r>
              <a:rPr lang="en-US" b="1" i="1" dirty="0" err="1"/>
              <a:t>naratif</a:t>
            </a:r>
            <a:r>
              <a:rPr lang="en-US" b="1" i="1" dirty="0"/>
              <a:t>) </a:t>
            </a:r>
            <a:r>
              <a:rPr lang="en-US" b="1" i="1" dirty="0" err="1"/>
              <a:t>tidak</a:t>
            </a:r>
            <a:r>
              <a:rPr lang="en-US" b="1" i="1" dirty="0"/>
              <a:t> </a:t>
            </a:r>
            <a:r>
              <a:rPr lang="en-US" b="1" i="1" dirty="0" err="1"/>
              <a:t>perlu</a:t>
            </a:r>
            <a:r>
              <a:rPr lang="en-US" b="1" i="1" dirty="0"/>
              <a:t> dalam </a:t>
            </a:r>
            <a:r>
              <a:rPr lang="en-US" b="1" i="1" dirty="0" err="1"/>
              <a:t>bentuk</a:t>
            </a:r>
            <a:r>
              <a:rPr lang="en-US" b="1" i="1" dirty="0"/>
              <a:t> table. </a:t>
            </a:r>
            <a:br>
              <a:rPr lang="en-US" b="1" i="1" dirty="0"/>
            </a:br>
            <a:r>
              <a:rPr lang="en-US" b="1" i="1" dirty="0" err="1"/>
              <a:t>Atau</a:t>
            </a:r>
            <a:r>
              <a:rPr lang="en-US" b="1" i="1" dirty="0"/>
              <a:t> delete slide dan </a:t>
            </a:r>
            <a:r>
              <a:rPr lang="en-US" b="1" i="1" dirty="0" err="1"/>
              <a:t>tidak</a:t>
            </a:r>
            <a:r>
              <a:rPr lang="en-US" b="1" i="1" dirty="0"/>
              <a:t> di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DAC5F2-6BA0-4E6D-9C5F-0EFD08AB3CFC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228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Delete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DAC5F2-6BA0-4E6D-9C5F-0EFD08AB3CFC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52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DAC5F2-6BA0-4E6D-9C5F-0EFD08AB3CF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71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Add photo-photo employee engagement, covid prevention, training etc. </a:t>
            </a:r>
            <a:r>
              <a:rPr lang="en-US" b="1" i="1" dirty="0" err="1"/>
              <a:t>kurangi</a:t>
            </a:r>
            <a:r>
              <a:rPr lang="en-US" b="1" i="1" dirty="0"/>
              <a:t> </a:t>
            </a:r>
            <a:r>
              <a:rPr lang="en-US" b="1" i="1" dirty="0" err="1"/>
              <a:t>penjelasan</a:t>
            </a:r>
            <a:r>
              <a:rPr lang="en-US" b="1" i="1" dirty="0"/>
              <a:t> tulisan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DAC5F2-6BA0-4E6D-9C5F-0EFD08AB3CF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77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Add photo-photo employee engagement, covid prevention, training etc. </a:t>
            </a:r>
            <a:r>
              <a:rPr lang="en-US" b="1" i="1" dirty="0" err="1"/>
              <a:t>kurangi</a:t>
            </a:r>
            <a:r>
              <a:rPr lang="en-US" b="1" i="1" dirty="0"/>
              <a:t> </a:t>
            </a:r>
            <a:r>
              <a:rPr lang="en-US" b="1" i="1" dirty="0" err="1"/>
              <a:t>penjelasan</a:t>
            </a:r>
            <a:r>
              <a:rPr lang="en-US" b="1" i="1" dirty="0"/>
              <a:t> tulisan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DAC5F2-6BA0-4E6D-9C5F-0EFD08AB3CFC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473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DAC5F2-6BA0-4E6D-9C5F-0EFD08AB3CF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852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i="1" dirty="0"/>
              <a:t>Masukkan photo </a:t>
            </a:r>
            <a:r>
              <a:rPr lang="en-US" altLang="en-US" b="1" i="1" dirty="0" err="1"/>
              <a:t>terkait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aktifitas</a:t>
            </a:r>
            <a:r>
              <a:rPr lang="en-US" altLang="en-US" b="1" i="1" dirty="0"/>
              <a:t> sustainability JAS dan JAES 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3C67A-1A16-4111-A5EC-678792EE896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63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3C67A-1A16-4111-A5EC-678792EE896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988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CB96BF-66E2-4487-B29D-1A863026AB21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3341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642BD3-608A-4534-853C-B17BFC649736}" type="slidenum">
              <a:rPr lang="id-ID" altLang="en-US" smtClean="0"/>
              <a:pPr>
                <a:spcBef>
                  <a:spcPct val="0"/>
                </a:spcBef>
              </a:pPr>
              <a:t>39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177192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i="1" dirty="0" err="1"/>
              <a:t>Sesuaikan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naratif</a:t>
            </a:r>
            <a:r>
              <a:rPr lang="en-US" altLang="en-US" b="1" i="1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i="1" dirty="0"/>
              <a:t>(+) </a:t>
            </a:r>
            <a:r>
              <a:rPr lang="en-US" altLang="en-US" b="1" i="1" dirty="0" err="1"/>
              <a:t>Penggunaan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laba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bersih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sebagai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pendukung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restrukturisasi</a:t>
            </a:r>
            <a:r>
              <a:rPr lang="en-US" altLang="en-US" b="1" i="1" dirty="0"/>
              <a:t> dan </a:t>
            </a:r>
            <a:r>
              <a:rPr lang="en-US" altLang="en-US" b="1" i="1" dirty="0" err="1"/>
              <a:t>pengembangan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usaha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perseroan</a:t>
            </a:r>
            <a:r>
              <a:rPr lang="en-US" altLang="en-US" b="1" i="1" dirty="0"/>
              <a:t>.</a:t>
            </a:r>
            <a:endParaRPr lang="id-ID" altLang="en-US" b="1" i="1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642BD3-608A-4534-853C-B17BFC649736}" type="slidenum">
              <a:rPr lang="id-ID" altLang="en-US" smtClean="0"/>
              <a:pPr>
                <a:spcBef>
                  <a:spcPct val="0"/>
                </a:spcBef>
              </a:pPr>
              <a:t>41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6116250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err="1"/>
              <a:t>Tambahkan</a:t>
            </a:r>
            <a:r>
              <a:rPr lang="en-US" b="1" i="1" dirty="0"/>
              <a:t> </a:t>
            </a:r>
            <a:r>
              <a:rPr lang="en-US" b="1" i="1" dirty="0" err="1"/>
              <a:t>naratif</a:t>
            </a:r>
            <a:r>
              <a:rPr lang="en-US" b="1" i="1" dirty="0"/>
              <a:t> </a:t>
            </a:r>
            <a:r>
              <a:rPr lang="en-US" b="1" i="1" dirty="0" err="1"/>
              <a:t>terkait</a:t>
            </a:r>
            <a:r>
              <a:rPr lang="en-US" b="1" i="1" dirty="0"/>
              <a:t> 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DAC5F2-6BA0-4E6D-9C5F-0EFD08AB3CFC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028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642BD3-608A-4534-853C-B17BFC649736}" type="slidenum">
              <a:rPr lang="id-ID" altLang="en-US" smtClean="0"/>
              <a:pPr>
                <a:spcBef>
                  <a:spcPct val="0"/>
                </a:spcBef>
              </a:pPr>
              <a:t>43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0355588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642BD3-608A-4534-853C-B17BFC649736}" type="slidenum">
              <a:rPr lang="id-ID" altLang="en-US" smtClean="0"/>
              <a:pPr>
                <a:spcBef>
                  <a:spcPct val="0"/>
                </a:spcBef>
              </a:pPr>
              <a:t>45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293056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CB96BF-66E2-4487-B29D-1A863026AB21}" type="slidenum">
              <a:rPr lang="en-US" altLang="en-US" smtClean="0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7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DAC5F2-6BA0-4E6D-9C5F-0EFD08AB3CF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45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DAC5F2-6BA0-4E6D-9C5F-0EFD08AB3CF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80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7D475B-6F88-4C0C-B294-D0FD2DDE1A41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881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19586E-4147-41F1-B2D7-FE0C49F46C38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112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CB96BF-66E2-4487-B29D-1A863026AB21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020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 font arial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E7200E-765F-4A9D-915A-FB019990F4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85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DAC5F2-6BA0-4E6D-9C5F-0EFD08AB3CF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7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91F5502-9D8B-4FEF-B9CC-E63F7BED0D8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06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AFC0-3A14-4062-B483-C5DC6815D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60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7A04-2163-46A5-B881-F67C20ED2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72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657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5486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7805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657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5486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70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657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5486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3240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97B0D04-04D3-43F3-87EC-007666C1D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56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54864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4495800" cy="1524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Put something as sub-tittle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4D4D4F"/>
                </a:solidFill>
                <a:latin typeface="Soho Gothic Pro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42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03D630F-7E64-4735-BB22-C37122B1A8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74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79099" y="1616526"/>
            <a:ext cx="1567904" cy="1494545"/>
          </a:xfrm>
          <a:custGeom>
            <a:avLst/>
            <a:gdLst>
              <a:gd name="connsiteX0" fmla="*/ 0 w 1596886"/>
              <a:gd name="connsiteY0" fmla="*/ 1351720 h 1351720"/>
              <a:gd name="connsiteX1" fmla="*/ 337930 w 1596886"/>
              <a:gd name="connsiteY1" fmla="*/ 0 h 1351720"/>
              <a:gd name="connsiteX2" fmla="*/ 1596886 w 1596886"/>
              <a:gd name="connsiteY2" fmla="*/ 0 h 1351720"/>
              <a:gd name="connsiteX3" fmla="*/ 1258956 w 1596886"/>
              <a:gd name="connsiteY3" fmla="*/ 1351720 h 1351720"/>
              <a:gd name="connsiteX4" fmla="*/ 0 w 1596886"/>
              <a:gd name="connsiteY4" fmla="*/ 1351720 h 1351720"/>
              <a:gd name="connsiteX0" fmla="*/ 0 w 1596886"/>
              <a:gd name="connsiteY0" fmla="*/ 1351720 h 1351720"/>
              <a:gd name="connsiteX1" fmla="*/ 271669 w 1596886"/>
              <a:gd name="connsiteY1" fmla="*/ 46382 h 1351720"/>
              <a:gd name="connsiteX2" fmla="*/ 1596886 w 1596886"/>
              <a:gd name="connsiteY2" fmla="*/ 0 h 1351720"/>
              <a:gd name="connsiteX3" fmla="*/ 1258956 w 1596886"/>
              <a:gd name="connsiteY3" fmla="*/ 1351720 h 1351720"/>
              <a:gd name="connsiteX4" fmla="*/ 0 w 1596886"/>
              <a:gd name="connsiteY4" fmla="*/ 1351720 h 1351720"/>
              <a:gd name="connsiteX0" fmla="*/ 0 w 1570382"/>
              <a:gd name="connsiteY0" fmla="*/ 1457738 h 1457738"/>
              <a:gd name="connsiteX1" fmla="*/ 271669 w 1570382"/>
              <a:gd name="connsiteY1" fmla="*/ 152400 h 1457738"/>
              <a:gd name="connsiteX2" fmla="*/ 1570382 w 1570382"/>
              <a:gd name="connsiteY2" fmla="*/ 0 h 1457738"/>
              <a:gd name="connsiteX3" fmla="*/ 1258956 w 1570382"/>
              <a:gd name="connsiteY3" fmla="*/ 1457738 h 1457738"/>
              <a:gd name="connsiteX4" fmla="*/ 0 w 1570382"/>
              <a:gd name="connsiteY4" fmla="*/ 1457738 h 1457738"/>
              <a:gd name="connsiteX0" fmla="*/ 0 w 1570382"/>
              <a:gd name="connsiteY0" fmla="*/ 1457738 h 1457738"/>
              <a:gd name="connsiteX1" fmla="*/ 258417 w 1570382"/>
              <a:gd name="connsiteY1" fmla="*/ 258417 h 1457738"/>
              <a:gd name="connsiteX2" fmla="*/ 1570382 w 1570382"/>
              <a:gd name="connsiteY2" fmla="*/ 0 h 1457738"/>
              <a:gd name="connsiteX3" fmla="*/ 1258956 w 1570382"/>
              <a:gd name="connsiteY3" fmla="*/ 1457738 h 1457738"/>
              <a:gd name="connsiteX4" fmla="*/ 0 w 1570382"/>
              <a:gd name="connsiteY4" fmla="*/ 1457738 h 1457738"/>
              <a:gd name="connsiteX0" fmla="*/ 0 w 1570382"/>
              <a:gd name="connsiteY0" fmla="*/ 1457738 h 1457738"/>
              <a:gd name="connsiteX1" fmla="*/ 248504 w 1570382"/>
              <a:gd name="connsiteY1" fmla="*/ 258417 h 1457738"/>
              <a:gd name="connsiteX2" fmla="*/ 1570382 w 1570382"/>
              <a:gd name="connsiteY2" fmla="*/ 0 h 1457738"/>
              <a:gd name="connsiteX3" fmla="*/ 1258956 w 1570382"/>
              <a:gd name="connsiteY3" fmla="*/ 1457738 h 1457738"/>
              <a:gd name="connsiteX4" fmla="*/ 0 w 1570382"/>
              <a:gd name="connsiteY4" fmla="*/ 1457738 h 1457738"/>
              <a:gd name="connsiteX0" fmla="*/ 0 w 1570382"/>
              <a:gd name="connsiteY0" fmla="*/ 1457738 h 1460217"/>
              <a:gd name="connsiteX1" fmla="*/ 248504 w 1570382"/>
              <a:gd name="connsiteY1" fmla="*/ 258417 h 1460217"/>
              <a:gd name="connsiteX2" fmla="*/ 1570382 w 1570382"/>
              <a:gd name="connsiteY2" fmla="*/ 0 h 1460217"/>
              <a:gd name="connsiteX3" fmla="*/ 1271346 w 1570382"/>
              <a:gd name="connsiteY3" fmla="*/ 1460217 h 1460217"/>
              <a:gd name="connsiteX4" fmla="*/ 0 w 1570382"/>
              <a:gd name="connsiteY4" fmla="*/ 1457738 h 1460217"/>
              <a:gd name="connsiteX0" fmla="*/ 0 w 1567904"/>
              <a:gd name="connsiteY0" fmla="*/ 1460216 h 1462695"/>
              <a:gd name="connsiteX1" fmla="*/ 248504 w 1567904"/>
              <a:gd name="connsiteY1" fmla="*/ 260895 h 1462695"/>
              <a:gd name="connsiteX2" fmla="*/ 1567904 w 1567904"/>
              <a:gd name="connsiteY2" fmla="*/ 0 h 1462695"/>
              <a:gd name="connsiteX3" fmla="*/ 1271346 w 1567904"/>
              <a:gd name="connsiteY3" fmla="*/ 1462695 h 1462695"/>
              <a:gd name="connsiteX4" fmla="*/ 0 w 1567904"/>
              <a:gd name="connsiteY4" fmla="*/ 1460216 h 146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904" h="1462695">
                <a:moveTo>
                  <a:pt x="0" y="1460216"/>
                </a:moveTo>
                <a:lnTo>
                  <a:pt x="248504" y="260895"/>
                </a:lnTo>
                <a:lnTo>
                  <a:pt x="1567904" y="0"/>
                </a:lnTo>
                <a:lnTo>
                  <a:pt x="1271346" y="1462695"/>
                </a:lnTo>
                <a:lnTo>
                  <a:pt x="0" y="146021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7052" y="4433205"/>
            <a:ext cx="1567904" cy="1486809"/>
          </a:xfrm>
          <a:custGeom>
            <a:avLst/>
            <a:gdLst>
              <a:gd name="connsiteX0" fmla="*/ 0 w 1596886"/>
              <a:gd name="connsiteY0" fmla="*/ 1351720 h 1351720"/>
              <a:gd name="connsiteX1" fmla="*/ 337930 w 1596886"/>
              <a:gd name="connsiteY1" fmla="*/ 0 h 1351720"/>
              <a:gd name="connsiteX2" fmla="*/ 1596886 w 1596886"/>
              <a:gd name="connsiteY2" fmla="*/ 0 h 1351720"/>
              <a:gd name="connsiteX3" fmla="*/ 1258956 w 1596886"/>
              <a:gd name="connsiteY3" fmla="*/ 1351720 h 1351720"/>
              <a:gd name="connsiteX4" fmla="*/ 0 w 1596886"/>
              <a:gd name="connsiteY4" fmla="*/ 1351720 h 1351720"/>
              <a:gd name="connsiteX0" fmla="*/ 0 w 1596886"/>
              <a:gd name="connsiteY0" fmla="*/ 1351720 h 1351720"/>
              <a:gd name="connsiteX1" fmla="*/ 271669 w 1596886"/>
              <a:gd name="connsiteY1" fmla="*/ 46382 h 1351720"/>
              <a:gd name="connsiteX2" fmla="*/ 1596886 w 1596886"/>
              <a:gd name="connsiteY2" fmla="*/ 0 h 1351720"/>
              <a:gd name="connsiteX3" fmla="*/ 1258956 w 1596886"/>
              <a:gd name="connsiteY3" fmla="*/ 1351720 h 1351720"/>
              <a:gd name="connsiteX4" fmla="*/ 0 w 1596886"/>
              <a:gd name="connsiteY4" fmla="*/ 1351720 h 1351720"/>
              <a:gd name="connsiteX0" fmla="*/ 0 w 1570382"/>
              <a:gd name="connsiteY0" fmla="*/ 1457738 h 1457738"/>
              <a:gd name="connsiteX1" fmla="*/ 271669 w 1570382"/>
              <a:gd name="connsiteY1" fmla="*/ 152400 h 1457738"/>
              <a:gd name="connsiteX2" fmla="*/ 1570382 w 1570382"/>
              <a:gd name="connsiteY2" fmla="*/ 0 h 1457738"/>
              <a:gd name="connsiteX3" fmla="*/ 1258956 w 1570382"/>
              <a:gd name="connsiteY3" fmla="*/ 1457738 h 1457738"/>
              <a:gd name="connsiteX4" fmla="*/ 0 w 1570382"/>
              <a:gd name="connsiteY4" fmla="*/ 1457738 h 1457738"/>
              <a:gd name="connsiteX0" fmla="*/ 0 w 1570382"/>
              <a:gd name="connsiteY0" fmla="*/ 1457738 h 1457738"/>
              <a:gd name="connsiteX1" fmla="*/ 258417 w 1570382"/>
              <a:gd name="connsiteY1" fmla="*/ 258417 h 1457738"/>
              <a:gd name="connsiteX2" fmla="*/ 1570382 w 1570382"/>
              <a:gd name="connsiteY2" fmla="*/ 0 h 1457738"/>
              <a:gd name="connsiteX3" fmla="*/ 1258956 w 1570382"/>
              <a:gd name="connsiteY3" fmla="*/ 1457738 h 1457738"/>
              <a:gd name="connsiteX4" fmla="*/ 0 w 1570382"/>
              <a:gd name="connsiteY4" fmla="*/ 1457738 h 1457738"/>
              <a:gd name="connsiteX0" fmla="*/ 0 w 1570382"/>
              <a:gd name="connsiteY0" fmla="*/ 1457738 h 1457738"/>
              <a:gd name="connsiteX1" fmla="*/ 248504 w 1570382"/>
              <a:gd name="connsiteY1" fmla="*/ 258417 h 1457738"/>
              <a:gd name="connsiteX2" fmla="*/ 1570382 w 1570382"/>
              <a:gd name="connsiteY2" fmla="*/ 0 h 1457738"/>
              <a:gd name="connsiteX3" fmla="*/ 1258956 w 1570382"/>
              <a:gd name="connsiteY3" fmla="*/ 1457738 h 1457738"/>
              <a:gd name="connsiteX4" fmla="*/ 0 w 1570382"/>
              <a:gd name="connsiteY4" fmla="*/ 1457738 h 1457738"/>
              <a:gd name="connsiteX0" fmla="*/ 0 w 1570382"/>
              <a:gd name="connsiteY0" fmla="*/ 1457738 h 1460217"/>
              <a:gd name="connsiteX1" fmla="*/ 248504 w 1570382"/>
              <a:gd name="connsiteY1" fmla="*/ 258417 h 1460217"/>
              <a:gd name="connsiteX2" fmla="*/ 1570382 w 1570382"/>
              <a:gd name="connsiteY2" fmla="*/ 0 h 1460217"/>
              <a:gd name="connsiteX3" fmla="*/ 1271346 w 1570382"/>
              <a:gd name="connsiteY3" fmla="*/ 1460217 h 1460217"/>
              <a:gd name="connsiteX4" fmla="*/ 0 w 1570382"/>
              <a:gd name="connsiteY4" fmla="*/ 1457738 h 1460217"/>
              <a:gd name="connsiteX0" fmla="*/ 0 w 1567904"/>
              <a:gd name="connsiteY0" fmla="*/ 1460216 h 1462695"/>
              <a:gd name="connsiteX1" fmla="*/ 248504 w 1567904"/>
              <a:gd name="connsiteY1" fmla="*/ 260895 h 1462695"/>
              <a:gd name="connsiteX2" fmla="*/ 1567904 w 1567904"/>
              <a:gd name="connsiteY2" fmla="*/ 0 h 1462695"/>
              <a:gd name="connsiteX3" fmla="*/ 1271346 w 1567904"/>
              <a:gd name="connsiteY3" fmla="*/ 1462695 h 1462695"/>
              <a:gd name="connsiteX4" fmla="*/ 0 w 1567904"/>
              <a:gd name="connsiteY4" fmla="*/ 1460216 h 146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904" h="1462695">
                <a:moveTo>
                  <a:pt x="0" y="1460216"/>
                </a:moveTo>
                <a:lnTo>
                  <a:pt x="248504" y="260895"/>
                </a:lnTo>
                <a:lnTo>
                  <a:pt x="1567904" y="0"/>
                </a:lnTo>
                <a:lnTo>
                  <a:pt x="1271346" y="1462695"/>
                </a:lnTo>
                <a:lnTo>
                  <a:pt x="0" y="146021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986323" y="1616526"/>
            <a:ext cx="1567904" cy="1494546"/>
          </a:xfrm>
          <a:custGeom>
            <a:avLst/>
            <a:gdLst>
              <a:gd name="connsiteX0" fmla="*/ 0 w 1596886"/>
              <a:gd name="connsiteY0" fmla="*/ 1351720 h 1351720"/>
              <a:gd name="connsiteX1" fmla="*/ 337930 w 1596886"/>
              <a:gd name="connsiteY1" fmla="*/ 0 h 1351720"/>
              <a:gd name="connsiteX2" fmla="*/ 1596886 w 1596886"/>
              <a:gd name="connsiteY2" fmla="*/ 0 h 1351720"/>
              <a:gd name="connsiteX3" fmla="*/ 1258956 w 1596886"/>
              <a:gd name="connsiteY3" fmla="*/ 1351720 h 1351720"/>
              <a:gd name="connsiteX4" fmla="*/ 0 w 1596886"/>
              <a:gd name="connsiteY4" fmla="*/ 1351720 h 1351720"/>
              <a:gd name="connsiteX0" fmla="*/ 0 w 1596886"/>
              <a:gd name="connsiteY0" fmla="*/ 1351720 h 1351720"/>
              <a:gd name="connsiteX1" fmla="*/ 271669 w 1596886"/>
              <a:gd name="connsiteY1" fmla="*/ 46382 h 1351720"/>
              <a:gd name="connsiteX2" fmla="*/ 1596886 w 1596886"/>
              <a:gd name="connsiteY2" fmla="*/ 0 h 1351720"/>
              <a:gd name="connsiteX3" fmla="*/ 1258956 w 1596886"/>
              <a:gd name="connsiteY3" fmla="*/ 1351720 h 1351720"/>
              <a:gd name="connsiteX4" fmla="*/ 0 w 1596886"/>
              <a:gd name="connsiteY4" fmla="*/ 1351720 h 1351720"/>
              <a:gd name="connsiteX0" fmla="*/ 0 w 1570382"/>
              <a:gd name="connsiteY0" fmla="*/ 1457738 h 1457738"/>
              <a:gd name="connsiteX1" fmla="*/ 271669 w 1570382"/>
              <a:gd name="connsiteY1" fmla="*/ 152400 h 1457738"/>
              <a:gd name="connsiteX2" fmla="*/ 1570382 w 1570382"/>
              <a:gd name="connsiteY2" fmla="*/ 0 h 1457738"/>
              <a:gd name="connsiteX3" fmla="*/ 1258956 w 1570382"/>
              <a:gd name="connsiteY3" fmla="*/ 1457738 h 1457738"/>
              <a:gd name="connsiteX4" fmla="*/ 0 w 1570382"/>
              <a:gd name="connsiteY4" fmla="*/ 1457738 h 1457738"/>
              <a:gd name="connsiteX0" fmla="*/ 0 w 1570382"/>
              <a:gd name="connsiteY0" fmla="*/ 1457738 h 1457738"/>
              <a:gd name="connsiteX1" fmla="*/ 258417 w 1570382"/>
              <a:gd name="connsiteY1" fmla="*/ 258417 h 1457738"/>
              <a:gd name="connsiteX2" fmla="*/ 1570382 w 1570382"/>
              <a:gd name="connsiteY2" fmla="*/ 0 h 1457738"/>
              <a:gd name="connsiteX3" fmla="*/ 1258956 w 1570382"/>
              <a:gd name="connsiteY3" fmla="*/ 1457738 h 1457738"/>
              <a:gd name="connsiteX4" fmla="*/ 0 w 1570382"/>
              <a:gd name="connsiteY4" fmla="*/ 1457738 h 1457738"/>
              <a:gd name="connsiteX0" fmla="*/ 0 w 1570382"/>
              <a:gd name="connsiteY0" fmla="*/ 1457738 h 1457738"/>
              <a:gd name="connsiteX1" fmla="*/ 248504 w 1570382"/>
              <a:gd name="connsiteY1" fmla="*/ 258417 h 1457738"/>
              <a:gd name="connsiteX2" fmla="*/ 1570382 w 1570382"/>
              <a:gd name="connsiteY2" fmla="*/ 0 h 1457738"/>
              <a:gd name="connsiteX3" fmla="*/ 1258956 w 1570382"/>
              <a:gd name="connsiteY3" fmla="*/ 1457738 h 1457738"/>
              <a:gd name="connsiteX4" fmla="*/ 0 w 1570382"/>
              <a:gd name="connsiteY4" fmla="*/ 1457738 h 1457738"/>
              <a:gd name="connsiteX0" fmla="*/ 0 w 1570382"/>
              <a:gd name="connsiteY0" fmla="*/ 1457738 h 1460217"/>
              <a:gd name="connsiteX1" fmla="*/ 248504 w 1570382"/>
              <a:gd name="connsiteY1" fmla="*/ 258417 h 1460217"/>
              <a:gd name="connsiteX2" fmla="*/ 1570382 w 1570382"/>
              <a:gd name="connsiteY2" fmla="*/ 0 h 1460217"/>
              <a:gd name="connsiteX3" fmla="*/ 1271346 w 1570382"/>
              <a:gd name="connsiteY3" fmla="*/ 1460217 h 1460217"/>
              <a:gd name="connsiteX4" fmla="*/ 0 w 1570382"/>
              <a:gd name="connsiteY4" fmla="*/ 1457738 h 1460217"/>
              <a:gd name="connsiteX0" fmla="*/ 0 w 1567904"/>
              <a:gd name="connsiteY0" fmla="*/ 1460216 h 1462695"/>
              <a:gd name="connsiteX1" fmla="*/ 248504 w 1567904"/>
              <a:gd name="connsiteY1" fmla="*/ 260895 h 1462695"/>
              <a:gd name="connsiteX2" fmla="*/ 1567904 w 1567904"/>
              <a:gd name="connsiteY2" fmla="*/ 0 h 1462695"/>
              <a:gd name="connsiteX3" fmla="*/ 1271346 w 1567904"/>
              <a:gd name="connsiteY3" fmla="*/ 1462695 h 1462695"/>
              <a:gd name="connsiteX4" fmla="*/ 0 w 1567904"/>
              <a:gd name="connsiteY4" fmla="*/ 1460216 h 146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904" h="1462695">
                <a:moveTo>
                  <a:pt x="0" y="1460216"/>
                </a:moveTo>
                <a:lnTo>
                  <a:pt x="248504" y="260895"/>
                </a:lnTo>
                <a:lnTo>
                  <a:pt x="1567904" y="0"/>
                </a:lnTo>
                <a:lnTo>
                  <a:pt x="1271346" y="1462695"/>
                </a:lnTo>
                <a:lnTo>
                  <a:pt x="0" y="146021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44276" y="4433205"/>
            <a:ext cx="1567904" cy="1486810"/>
          </a:xfrm>
          <a:custGeom>
            <a:avLst/>
            <a:gdLst>
              <a:gd name="connsiteX0" fmla="*/ 0 w 1596886"/>
              <a:gd name="connsiteY0" fmla="*/ 1351720 h 1351720"/>
              <a:gd name="connsiteX1" fmla="*/ 337930 w 1596886"/>
              <a:gd name="connsiteY1" fmla="*/ 0 h 1351720"/>
              <a:gd name="connsiteX2" fmla="*/ 1596886 w 1596886"/>
              <a:gd name="connsiteY2" fmla="*/ 0 h 1351720"/>
              <a:gd name="connsiteX3" fmla="*/ 1258956 w 1596886"/>
              <a:gd name="connsiteY3" fmla="*/ 1351720 h 1351720"/>
              <a:gd name="connsiteX4" fmla="*/ 0 w 1596886"/>
              <a:gd name="connsiteY4" fmla="*/ 1351720 h 1351720"/>
              <a:gd name="connsiteX0" fmla="*/ 0 w 1596886"/>
              <a:gd name="connsiteY0" fmla="*/ 1351720 h 1351720"/>
              <a:gd name="connsiteX1" fmla="*/ 271669 w 1596886"/>
              <a:gd name="connsiteY1" fmla="*/ 46382 h 1351720"/>
              <a:gd name="connsiteX2" fmla="*/ 1596886 w 1596886"/>
              <a:gd name="connsiteY2" fmla="*/ 0 h 1351720"/>
              <a:gd name="connsiteX3" fmla="*/ 1258956 w 1596886"/>
              <a:gd name="connsiteY3" fmla="*/ 1351720 h 1351720"/>
              <a:gd name="connsiteX4" fmla="*/ 0 w 1596886"/>
              <a:gd name="connsiteY4" fmla="*/ 1351720 h 1351720"/>
              <a:gd name="connsiteX0" fmla="*/ 0 w 1570382"/>
              <a:gd name="connsiteY0" fmla="*/ 1457738 h 1457738"/>
              <a:gd name="connsiteX1" fmla="*/ 271669 w 1570382"/>
              <a:gd name="connsiteY1" fmla="*/ 152400 h 1457738"/>
              <a:gd name="connsiteX2" fmla="*/ 1570382 w 1570382"/>
              <a:gd name="connsiteY2" fmla="*/ 0 h 1457738"/>
              <a:gd name="connsiteX3" fmla="*/ 1258956 w 1570382"/>
              <a:gd name="connsiteY3" fmla="*/ 1457738 h 1457738"/>
              <a:gd name="connsiteX4" fmla="*/ 0 w 1570382"/>
              <a:gd name="connsiteY4" fmla="*/ 1457738 h 1457738"/>
              <a:gd name="connsiteX0" fmla="*/ 0 w 1570382"/>
              <a:gd name="connsiteY0" fmla="*/ 1457738 h 1457738"/>
              <a:gd name="connsiteX1" fmla="*/ 258417 w 1570382"/>
              <a:gd name="connsiteY1" fmla="*/ 258417 h 1457738"/>
              <a:gd name="connsiteX2" fmla="*/ 1570382 w 1570382"/>
              <a:gd name="connsiteY2" fmla="*/ 0 h 1457738"/>
              <a:gd name="connsiteX3" fmla="*/ 1258956 w 1570382"/>
              <a:gd name="connsiteY3" fmla="*/ 1457738 h 1457738"/>
              <a:gd name="connsiteX4" fmla="*/ 0 w 1570382"/>
              <a:gd name="connsiteY4" fmla="*/ 1457738 h 1457738"/>
              <a:gd name="connsiteX0" fmla="*/ 0 w 1570382"/>
              <a:gd name="connsiteY0" fmla="*/ 1457738 h 1457738"/>
              <a:gd name="connsiteX1" fmla="*/ 248504 w 1570382"/>
              <a:gd name="connsiteY1" fmla="*/ 258417 h 1457738"/>
              <a:gd name="connsiteX2" fmla="*/ 1570382 w 1570382"/>
              <a:gd name="connsiteY2" fmla="*/ 0 h 1457738"/>
              <a:gd name="connsiteX3" fmla="*/ 1258956 w 1570382"/>
              <a:gd name="connsiteY3" fmla="*/ 1457738 h 1457738"/>
              <a:gd name="connsiteX4" fmla="*/ 0 w 1570382"/>
              <a:gd name="connsiteY4" fmla="*/ 1457738 h 1457738"/>
              <a:gd name="connsiteX0" fmla="*/ 0 w 1570382"/>
              <a:gd name="connsiteY0" fmla="*/ 1457738 h 1460217"/>
              <a:gd name="connsiteX1" fmla="*/ 248504 w 1570382"/>
              <a:gd name="connsiteY1" fmla="*/ 258417 h 1460217"/>
              <a:gd name="connsiteX2" fmla="*/ 1570382 w 1570382"/>
              <a:gd name="connsiteY2" fmla="*/ 0 h 1460217"/>
              <a:gd name="connsiteX3" fmla="*/ 1271346 w 1570382"/>
              <a:gd name="connsiteY3" fmla="*/ 1460217 h 1460217"/>
              <a:gd name="connsiteX4" fmla="*/ 0 w 1570382"/>
              <a:gd name="connsiteY4" fmla="*/ 1457738 h 1460217"/>
              <a:gd name="connsiteX0" fmla="*/ 0 w 1567904"/>
              <a:gd name="connsiteY0" fmla="*/ 1460216 h 1462695"/>
              <a:gd name="connsiteX1" fmla="*/ 248504 w 1567904"/>
              <a:gd name="connsiteY1" fmla="*/ 260895 h 1462695"/>
              <a:gd name="connsiteX2" fmla="*/ 1567904 w 1567904"/>
              <a:gd name="connsiteY2" fmla="*/ 0 h 1462695"/>
              <a:gd name="connsiteX3" fmla="*/ 1271346 w 1567904"/>
              <a:gd name="connsiteY3" fmla="*/ 1462695 h 1462695"/>
              <a:gd name="connsiteX4" fmla="*/ 0 w 1567904"/>
              <a:gd name="connsiteY4" fmla="*/ 1460216 h 146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904" h="1462695">
                <a:moveTo>
                  <a:pt x="0" y="1460216"/>
                </a:moveTo>
                <a:lnTo>
                  <a:pt x="248504" y="260895"/>
                </a:lnTo>
                <a:lnTo>
                  <a:pt x="1567904" y="0"/>
                </a:lnTo>
                <a:lnTo>
                  <a:pt x="1271346" y="1462695"/>
                </a:lnTo>
                <a:lnTo>
                  <a:pt x="0" y="146021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68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4787"/>
            <a:ext cx="7886700" cy="915035"/>
          </a:xfr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102630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8570176" y="6230592"/>
            <a:ext cx="387116" cy="51615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3465" y="6306106"/>
            <a:ext cx="760535" cy="365125"/>
          </a:xfrm>
          <a:prstGeom prst="rect">
            <a:avLst/>
          </a:prstGeom>
        </p:spPr>
        <p:txBody>
          <a:bodyPr/>
          <a:lstStyle>
            <a:lvl1pPr algn="ctr">
              <a:defRPr sz="1350" b="1">
                <a:solidFill>
                  <a:schemeClr val="accent2"/>
                </a:solidFill>
              </a:defRPr>
            </a:lvl1pPr>
          </a:lstStyle>
          <a:p>
            <a:fld id="{3FC2BE4D-41C5-4BA7-AAA9-F5DFA0790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63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8D44929-F2CB-4D44-8E63-F57E8AF8E1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04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3698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5F81C1-F7C9-465A-8EBC-2BC870533F7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0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96769-6AF9-4355-BBB2-BA819C675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47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2C60-5B10-4E92-A7E1-C4CED029DE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47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250935-9E27-4B3C-A7D9-E81DFA69D3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13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AFDFAD9-06CD-4604-B823-95E9FC9499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57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BF317-53B0-4C14-8B67-87972D10C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64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118E5-8FBA-423D-9079-6D6D9F0332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37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7938"/>
            <a:ext cx="912812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F6E779D-BB7D-41FE-85E2-530BBD008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846138"/>
            <a:ext cx="4343400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975" y="1295400"/>
            <a:ext cx="43910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3200"/>
            <a:ext cx="548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</a:t>
            </a:r>
            <a:br>
              <a:rPr lang="en-US" altLang="en-US"/>
            </a:br>
            <a:r>
              <a:rPr lang="en-US" altLang="en-US"/>
              <a:t>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40386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Put something as sub-tittle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4D4D4F"/>
                </a:solidFill>
                <a:latin typeface="Soho Gothic Pro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23F88"/>
          </a:solidFill>
          <a:latin typeface="Soho Gothic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23F88"/>
          </a:solidFill>
          <a:latin typeface="Soho Gothic Pro" panose="020B050303050402020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23F88"/>
          </a:solidFill>
          <a:latin typeface="Soho Gothic Pro" panose="020B050303050402020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23F88"/>
          </a:solidFill>
          <a:latin typeface="Soho Gothic Pro" panose="020B050303050402020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23F88"/>
          </a:solidFill>
          <a:latin typeface="Soho Gothic Pro" panose="020B0503030504020204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23F88"/>
          </a:solidFill>
          <a:latin typeface="Soho Gothic Pro" panose="020B0503030504020204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23F88"/>
          </a:solidFill>
          <a:latin typeface="Soho Gothic Pro" panose="020B0503030504020204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23F88"/>
          </a:solidFill>
          <a:latin typeface="Soho Gothic Pro" panose="020B0503030504020204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23F88"/>
          </a:solidFill>
          <a:latin typeface="Soho Gothic Pro" panose="020B0503030504020204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F04923"/>
          </a:solidFill>
          <a:latin typeface="Soho Gothic Pro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eg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11" Type="http://schemas.microsoft.com/office/2007/relationships/hdphoto" Target="../media/hdphoto1.wdp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microsoft.com/office/2007/relationships/hdphoto" Target="../media/hdphoto2.wdp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513410" y="1596450"/>
            <a:ext cx="7543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Rapat Umum </a:t>
            </a:r>
          </a:p>
          <a:p>
            <a:pPr eaLnBrk="1" hangingPunct="1"/>
            <a:r>
              <a:rPr lang="pt-BR" alt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Pemegang Saham Tahunan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364" y="6131257"/>
            <a:ext cx="263405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</a:rPr>
              <a:t>Jakarta, 16 Juni 2023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513410" y="3299273"/>
            <a:ext cx="5486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Tahun</a:t>
            </a:r>
            <a:r>
              <a:rPr lang="en-US" alt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Buku</a:t>
            </a:r>
            <a:r>
              <a:rPr lang="en-US" alt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2022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3410" y="2718962"/>
            <a:ext cx="67999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PT</a:t>
            </a:r>
            <a:r>
              <a:rPr lang="pt-BR" altLang="en-US" sz="3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pt-BR" alt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Cardig Aero Services Tbk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BDA59-9A39-12A4-823E-778DB212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F81C1-F7C9-465A-8EBC-2BC870533F7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882" y="1087211"/>
            <a:ext cx="867296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Persetujuan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pengesahan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atas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Laporan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Tahunan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Perseroan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tahun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buku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berakhir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pada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tanggal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31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Desember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2022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serta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persetujuan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pengesahan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atas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Laporan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Keuangan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Perseroan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termasuk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dalamnya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Neraca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Perhitungan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Laba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Rugi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Perseroan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tahun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buku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berakhir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pada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tanggal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31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Desember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2022 yang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telah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diaudit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oleh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Akuntan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Publik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Independen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Kantor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Akuntan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Publik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Purwantono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Sungkoro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&amp;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Surja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persetujuan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atas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laporan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tugas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pengawasan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Dewan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Komisaris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Perseroan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tahun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buku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berakhir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pada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tanggal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31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Desember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2022,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serta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memberikan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pelunasan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pembebasan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tanggung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jawab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sepenuhnya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acquit et de charge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kepada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seluruh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anggota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Direksi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Dewan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Komisaris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Perseroan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atas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tindakan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pengurusan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pengawasan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telah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dilakukan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dalam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tahun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buku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berakhir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pada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tanggal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31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Desember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2022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0214B-96ED-1AA3-2395-14434F64B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875" y="0"/>
            <a:ext cx="737697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Mata Acara RUPS Tahunan (“RUPST”)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828D39-6986-106A-4998-D3BE39C8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z="1600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5873" y="0"/>
            <a:ext cx="726587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Mata Acara RUPST (Lanjutan)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1126" y="1002458"/>
            <a:ext cx="8610600" cy="244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just">
              <a:spcAft>
                <a:spcPts val="1600"/>
              </a:spcAft>
              <a:buFont typeface="+mj-lt"/>
              <a:buAutoNum type="arabicPeriod" startAt="2"/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Persetujuan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penetapan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penggunaan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laba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bersih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Perseroan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untuk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tahun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buku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berakhir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pada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tanggal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31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Desember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2022.</a:t>
            </a:r>
          </a:p>
          <a:p>
            <a:pPr marL="457200" indent="-457200" algn="just">
              <a:spcAft>
                <a:spcPts val="1600"/>
              </a:spcAft>
              <a:buFont typeface="+mj-lt"/>
              <a:buAutoNum type="arabicPeriod" startAt="2"/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Penunjukan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Akuntan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Publik dan/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Kantor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Akuntan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Publik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yang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melakukan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audit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atas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Laporan Keuangan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Perseroan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untuk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tahun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buku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berakhir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pada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tanggal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31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Desember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2023.</a:t>
            </a:r>
          </a:p>
          <a:p>
            <a:pPr marL="457200" indent="-457200" algn="just">
              <a:spcAft>
                <a:spcPts val="1600"/>
              </a:spcAft>
              <a:buFont typeface="+mj-lt"/>
              <a:buAutoNum type="arabicPeriod" startAt="2"/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Penetapan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remunerasi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bagi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anggota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Dewan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Komisaris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anggota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Direksi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Perseroan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Tahun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2023.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FE7019-DD50-A85D-AF2F-11958201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z="1600" b="1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8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5873" y="0"/>
            <a:ext cx="726587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spc="-15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Penjelasan</a:t>
            </a:r>
            <a:r>
              <a:rPr lang="en-US" sz="3200" b="1" spc="-1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Mata </a:t>
            </a:r>
            <a:r>
              <a:rPr lang="en-US" sz="3200" b="1" spc="-1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3200" b="1" spc="-1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cara </a:t>
            </a:r>
            <a:r>
              <a:rPr lang="en-US" sz="3200" b="1" spc="-15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Rapat</a:t>
            </a:r>
            <a:endParaRPr lang="en-US" sz="32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6700" y="927557"/>
            <a:ext cx="8686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algn="just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Mata Acara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pertama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sampai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acara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keempat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merupakan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acara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rutin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wajib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diajukan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oleh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Direksi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dalam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Rapat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Umum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Pemegang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Saham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Tahunan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sebagaimana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diatur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dalam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anggaran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dasar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Perseroan,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Undang-Undang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Perseroan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Terbatas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Peraturan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Otoritas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Jasa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Keuangan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FE7019-DD50-A85D-AF2F-11958201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z="1600" b="1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95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5873" y="0"/>
            <a:ext cx="726587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Mekanisme Pengambilan Keputusan Rapat</a:t>
            </a: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6700" y="984644"/>
            <a:ext cx="861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Aft>
                <a:spcPts val="1600"/>
              </a:spcAft>
            </a:pP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Mekanisme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pengambilan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keputusan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dilaksanakan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musyawarah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mufakat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jika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Pemegang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Saham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atau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Kuasanya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tidak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setuju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keputusan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diambil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pemungutan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suara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FE7019-DD50-A85D-AF2F-11958201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z="1600" b="1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3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05853" y="0"/>
            <a:ext cx="741499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Bookman Old Style" panose="02050604050505020204" pitchFamily="18" charset="0"/>
              </a:rPr>
              <a:t>Tata C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a</a:t>
            </a:r>
            <a:r>
              <a:rPr lang="en-US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Bookman Old Style" panose="02050604050505020204" pitchFamily="18" charset="0"/>
              </a:rPr>
              <a:t>ra </a:t>
            </a:r>
            <a:r>
              <a:rPr lang="en-US" sz="2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Bookman Old Style" panose="02050604050505020204" pitchFamily="18" charset="0"/>
              </a:rPr>
              <a:t>Penggunaan</a:t>
            </a:r>
            <a:r>
              <a:rPr lang="en-US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H</a:t>
            </a:r>
            <a:r>
              <a:rPr lang="en-US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Bookman Old Style" panose="02050604050505020204" pitchFamily="18" charset="0"/>
              </a:rPr>
              <a:t>ak </a:t>
            </a:r>
            <a:r>
              <a:rPr lang="en-US" sz="2400" b="1" dirty="0" err="1">
                <a:solidFill>
                  <a:srgbClr val="002060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P</a:t>
            </a:r>
            <a:r>
              <a:rPr lang="en-US" sz="2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Bookman Old Style" panose="02050604050505020204" pitchFamily="18" charset="0"/>
              </a:rPr>
              <a:t>emegang</a:t>
            </a:r>
            <a:r>
              <a:rPr lang="en-US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Bookman Old Style" panose="02050604050505020204" pitchFamily="18" charset="0"/>
              </a:rPr>
              <a:t> Saham </a:t>
            </a:r>
            <a:r>
              <a:rPr lang="en-US" sz="2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Bookman Old Style" panose="02050604050505020204" pitchFamily="18" charset="0"/>
              </a:rPr>
              <a:t>Untuk</a:t>
            </a:r>
            <a:r>
              <a:rPr lang="en-US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Bookman Old Style" panose="02050604050505020204" pitchFamily="18" charset="0"/>
              </a:rPr>
              <a:t>Mengajukan</a:t>
            </a:r>
            <a:r>
              <a:rPr lang="en-US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Bookman Old Style" panose="02050604050505020204" pitchFamily="18" charset="0"/>
              </a:rPr>
              <a:t>Pertanyaan</a:t>
            </a:r>
            <a:r>
              <a:rPr lang="en-US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Bookman Old Style" panose="02050604050505020204" pitchFamily="18" charset="0"/>
              </a:rPr>
              <a:t> dan/</a:t>
            </a:r>
            <a:r>
              <a:rPr lang="en-US" sz="2400" b="1" dirty="0" err="1">
                <a:solidFill>
                  <a:srgbClr val="002060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a</a:t>
            </a:r>
            <a:r>
              <a:rPr lang="en-US" sz="2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Bookman Old Style" panose="02050604050505020204" pitchFamily="18" charset="0"/>
              </a:rPr>
              <a:t>tau</a:t>
            </a:r>
            <a:r>
              <a:rPr lang="en-US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Bookman Old Style" panose="02050604050505020204" pitchFamily="18" charset="0"/>
              </a:rPr>
              <a:t>Pendapat</a:t>
            </a:r>
            <a:r>
              <a:rPr lang="en-US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endParaRPr lang="en-US" sz="2400" b="1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Bookman Old Style" panose="020506040505050202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3157" y="1049605"/>
            <a:ext cx="86976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Dalam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Rapat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ini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para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Pemegang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Saham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atau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Kuasanya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diberi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kesempatan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untuk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mengajukan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pertanyaan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pendapat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usul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atau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saran yang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berhubungan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dengan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mata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acara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Rapat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dibicarakan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FE7019-DD50-A85D-AF2F-11958201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z="1600" b="1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86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05853" y="0"/>
            <a:ext cx="741499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Tata Cara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Mengajukan</a:t>
            </a:r>
            <a:r>
              <a:rPr 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ertanyaan</a:t>
            </a:r>
            <a:r>
              <a:rPr 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dan/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atau</a:t>
            </a:r>
            <a:r>
              <a:rPr 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Pendapat</a:t>
            </a:r>
            <a:endParaRPr lang="en-ID" sz="2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3157" y="1058118"/>
            <a:ext cx="869768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Pemegang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Saham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atau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Kuasanya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hadir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secara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fisik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mengajukan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pertanyaan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dimohon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mengangkat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tangan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petugas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kami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menyerahkan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formulir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pertanyaan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diisi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Sementara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bagi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para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Pemegang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Saham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atau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kuasanya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berpartisipasi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melalui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aplikasi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eASY.KSEI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dapat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mengajukan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pertanyaan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dan/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atau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pendapat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melalui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fitur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chat pada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kolom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“Electronic Option”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tersedia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dalam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layar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E-Meeting Hall di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aplikasi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eASY.KSEI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menyebutkan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nama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lengkap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jumlah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lembar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saham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dimiliki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Pertanyaan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dan/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atau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pendapat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hanya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dapat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disampaikan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selama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kolom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“General Meeting Flow Text”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berstatus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discussion started for agenda item no. [*]”. 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Perseroan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hanya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memberikan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tanggapan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jawaban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atas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pertanyaan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dan/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atau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pendapat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diajukan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langsung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dalam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ruang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Rapat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dan/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atau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melalui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kolom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“Electronic Option”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dalam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eASY.KSEI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Fitur Q&amp;A (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seperti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raise hand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chat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yang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tersedia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pada Zoom webinar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dinon-aktifkan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sehingga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pertanyaan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dan/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atau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pendapat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hanya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dapat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diajukan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melalui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eASY.KSEI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Penentuan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mekanisme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pelaksanaan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diskusi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acara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Rapat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secara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tertulis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melalui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E-Meeting Hall 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aplikasi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eASY.KSEI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merupakan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kewenangan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Perseroan.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FE7019-DD50-A85D-AF2F-11958201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z="1600" b="1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00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05853" y="0"/>
            <a:ext cx="741499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Tata Cara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Mengajukan</a:t>
            </a:r>
            <a:r>
              <a:rPr 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ertanyaan</a:t>
            </a:r>
            <a:r>
              <a:rPr 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dan/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atau</a:t>
            </a:r>
            <a:r>
              <a:rPr 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Pendapat</a:t>
            </a:r>
            <a:endParaRPr lang="en-ID" sz="2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3157" y="982702"/>
            <a:ext cx="86976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Pimpinan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Rapat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atau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salah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seorang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anggota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Direksi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ditunjuk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oleh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Pimpinan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Rapat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akan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menjawab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atau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menanggapi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pertanyaan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diajukan</a:t>
            </a:r>
            <a:r>
              <a:rPr lang="de-DE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endParaRPr lang="de-DE" sz="1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Bagi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Pemegang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Saham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atau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Kuasanya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datang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setelah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Rapat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dibuka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maka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ia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tidak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berhak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untuk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mengajukan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pertanyaan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serta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tidak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dapat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memberikan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suaranya</a:t>
            </a: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FE7019-DD50-A85D-AF2F-11958201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z="1600" b="1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27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48972" y="0"/>
            <a:ext cx="803980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Pemberitahuan, Pengumuman dan </a:t>
            </a:r>
          </a:p>
          <a:p>
            <a:pPr eaLnBrk="1" hangingPunct="1"/>
            <a:r>
              <a:rPr lang="pt-BR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Panggilan RUPST</a:t>
            </a: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0500" y="913150"/>
            <a:ext cx="8763000" cy="54102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id-ID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Dasar Ketentuan: </a:t>
            </a:r>
            <a:endParaRPr lang="en-US" sz="18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sz="18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Pasal</a:t>
            </a:r>
            <a:r>
              <a:rPr lang="en-US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18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Anggaran</a:t>
            </a:r>
            <a:r>
              <a:rPr lang="en-US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Dasar Perseroan, </a:t>
            </a:r>
            <a:r>
              <a:rPr lang="en-US" sz="18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Pasal</a:t>
            </a:r>
            <a:r>
              <a:rPr lang="en-US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81, 82, 83 UU PT No. 40/2007, dan </a:t>
            </a:r>
            <a:r>
              <a:rPr lang="en-US" sz="18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Otoritas</a:t>
            </a:r>
            <a:r>
              <a:rPr lang="en-US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Jasa </a:t>
            </a:r>
            <a:r>
              <a:rPr lang="en-US" sz="18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15/POJK.04/2020 </a:t>
            </a:r>
            <a:r>
              <a:rPr lang="en-US" sz="18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US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8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Penyelenggaraan</a:t>
            </a:r>
            <a:r>
              <a:rPr lang="en-US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Rapat</a:t>
            </a:r>
            <a:r>
              <a:rPr lang="en-US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Umum </a:t>
            </a:r>
            <a:r>
              <a:rPr lang="en-US" sz="18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Pemegang</a:t>
            </a:r>
            <a:r>
              <a:rPr lang="en-US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Saham Perusahaan Terbuka.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sz="18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id-ID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Perseroan telah melakukan sebagai berikut :</a:t>
            </a:r>
            <a:endParaRPr lang="en-US" sz="18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Menyampaikan surat pemberitahuan sehubungan dengan </a:t>
            </a:r>
            <a:r>
              <a:rPr lang="en-US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d-ID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encana </a:t>
            </a:r>
            <a:r>
              <a:rPr lang="en-US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elaksanaan Rapat Umum Pemegang Saham Tahunan kepada Otoritas Jasa Keuangan (”OJK”) melalui Surat Perseroan No.</a:t>
            </a:r>
            <a:r>
              <a:rPr lang="en-US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051/V/2023/WDA</a:t>
            </a:r>
            <a:r>
              <a:rPr lang="id-ID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tertanggal </a:t>
            </a:r>
            <a:r>
              <a:rPr lang="en-US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Mei 2022</a:t>
            </a:r>
            <a:r>
              <a:rPr lang="id-ID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 pengumuman Rapat Umum Pemegang Saham Tahunan melalui situs web Bursa Efek Indonesia, situs web eASY.KSEI dan situs web Perseroan  pada tanggal</a:t>
            </a:r>
            <a:r>
              <a:rPr lang="en-US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Mei 2023</a:t>
            </a:r>
            <a:r>
              <a:rPr lang="id-ID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 pemanggilan Rapat Umum Pemegang Saham Tahunan kepada pemegang saham Perseroan melalui situs web Bursa Efek Indonesia, situs web eASY.KSEI dan situs web Perseroan pada tanggal </a:t>
            </a:r>
            <a:r>
              <a:rPr lang="en-US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Mei 2023.</a:t>
            </a:r>
            <a:endParaRPr lang="id-ID" sz="18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d-ID" sz="1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id-ID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E3E4FF-CE64-9F6F-19B7-AC5FFB47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173" y="2508250"/>
            <a:ext cx="9167894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RAPAT UMUM PEMEGANG SAHAM TAHUNAN</a:t>
            </a:r>
          </a:p>
          <a:p>
            <a:pPr algn="ctr" eaLnBrk="1" hangingPunct="1"/>
            <a:endParaRPr lang="en-US" alt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7000" b="1" dirty="0">
                <a:solidFill>
                  <a:schemeClr val="bg1"/>
                </a:solidFill>
                <a:latin typeface="Arial" panose="020B0604020202020204" pitchFamily="34" charset="0"/>
              </a:rPr>
              <a:t>DIBUKA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8B90D1-7AE0-1568-67DE-216C9D7F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44929-F2CB-4D44-8E63-F57E8AF8E1E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0" y="0"/>
            <a:ext cx="734853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Mata Acara Pertama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1939" y="956340"/>
            <a:ext cx="861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Persetujuan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pengesahan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atas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Laporan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Tahunan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Perseroan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tahun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buku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berakhir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pada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tanggal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31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Desember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2022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serta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persetujuan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pengesahan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atas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Laporan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Keuangan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Perseroan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termasuk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dalamnya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Neraca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Perhitungan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Laba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Rugi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Perseroan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tahun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buku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berakhir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pada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tanggal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31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Desember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2022 yang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telah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diaudit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oleh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Akuntan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Publik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Independen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Kantor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Akuntan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Publik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Purwantono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Sungkoro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&amp;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Surja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persetujuan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atas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laporan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tugas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pengawasan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Dewan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Komisaris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Perseroan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tahun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buku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berakhir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pada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tanggal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31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Desember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2022,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serta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memberikan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pelunasan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pembebasan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tanggung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jawab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sepenuhnya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acquit et de charge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kepada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seluruh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anggota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Direksi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Dewan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Komisaris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Perseroan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atas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tindakan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pengurusan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pengawasan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telah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dilakukan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dalam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tahun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buku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berakhir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pada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tanggal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31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Desember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2022.</a:t>
            </a:r>
            <a:endParaRPr lang="en-ID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F0DE1C-84FC-25EA-372A-D4A05277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818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75875" y="0"/>
            <a:ext cx="737697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Pokok – Pokok Tata Tertib 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2249" y="838200"/>
            <a:ext cx="8610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Rapat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Umum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Pemegang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Saham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Tahunan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PT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Cardig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Aero Services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Tbk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tanggal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16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Juni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2023 (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selanjutnya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disebut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“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Rapat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”)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diselenggarakan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dalam Bahasa Indonesia.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en-US" sz="175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d-ID" sz="1750" b="1" dirty="0">
                <a:solidFill>
                  <a:srgbClr val="002060"/>
                </a:solidFill>
                <a:latin typeface="Arial" panose="020B0604020202020204" pitchFamily="34" charset="0"/>
              </a:rPr>
              <a:t>Rapat akan dipimpin oleh seorang anggota Dewan Kom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isaris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id-ID" sz="1750" b="1" dirty="0">
                <a:solidFill>
                  <a:srgbClr val="002060"/>
                </a:solidFill>
                <a:latin typeface="Arial" panose="020B0604020202020204" pitchFamily="34" charset="0"/>
              </a:rPr>
              <a:t>yang ditunjuk oleh Dewan Komisaris. </a:t>
            </a:r>
            <a:endParaRPr lang="en-US" sz="175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en-US" sz="175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d-ID" sz="1750" b="1" dirty="0">
                <a:solidFill>
                  <a:srgbClr val="002060"/>
                </a:solidFill>
                <a:latin typeface="Arial" panose="020B0604020202020204" pitchFamily="34" charset="0"/>
              </a:rPr>
              <a:t>Hanya Pemegang Saham Perseroan yang namanya tercatat dalam Daftar Pemegang Saham Perseroan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pada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Datindo Entrycom, Biro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Administrasi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Efek Perseroan </a:t>
            </a:r>
            <a:r>
              <a:rPr lang="id-ID" sz="1750" b="1" dirty="0">
                <a:solidFill>
                  <a:srgbClr val="002060"/>
                </a:solidFill>
                <a:latin typeface="Arial" panose="020B0604020202020204" pitchFamily="34" charset="0"/>
              </a:rPr>
              <a:t>pada tanggal 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24 Mei 2023 </a:t>
            </a:r>
            <a:r>
              <a:rPr lang="id-ID" sz="1750" b="1" dirty="0">
                <a:solidFill>
                  <a:srgbClr val="002060"/>
                </a:solidFill>
                <a:latin typeface="Arial" panose="020B0604020202020204" pitchFamily="34" charset="0"/>
              </a:rPr>
              <a:t>sampai dengan pukul 16.00 WIB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, a</a:t>
            </a:r>
            <a:r>
              <a:rPr lang="id-ID" sz="1750" b="1" dirty="0">
                <a:solidFill>
                  <a:srgbClr val="002060"/>
                </a:solidFill>
                <a:latin typeface="Arial" panose="020B0604020202020204" pitchFamily="34" charset="0"/>
              </a:rPr>
              <a:t>tau untuk Pemegang Saham 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Perseroan </a:t>
            </a:r>
            <a:r>
              <a:rPr lang="id-ID" sz="1750" b="1" dirty="0">
                <a:solidFill>
                  <a:srgbClr val="002060"/>
                </a:solidFill>
                <a:latin typeface="Arial" panose="020B0604020202020204" pitchFamily="34" charset="0"/>
              </a:rPr>
              <a:t>yang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namanya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tercatat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secara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sah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pada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pemegang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rekening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bank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kustodian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di PT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Kustodian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Sentral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Efek Indonesia (“</a:t>
            </a:r>
            <a:r>
              <a:rPr lang="id-ID" sz="1750" b="1" dirty="0">
                <a:solidFill>
                  <a:srgbClr val="002060"/>
                </a:solidFill>
                <a:latin typeface="Arial" panose="020B0604020202020204" pitchFamily="34" charset="0"/>
              </a:rPr>
              <a:t>KSEI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”) pada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tanggal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24 Mei 2023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sampai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dengan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Arial" panose="020B0604020202020204" pitchFamily="34" charset="0"/>
              </a:rPr>
              <a:t>pukul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 16.00 WIB</a:t>
            </a:r>
            <a:r>
              <a:rPr lang="id-ID" sz="1750" b="1" dirty="0">
                <a:solidFill>
                  <a:srgbClr val="002060"/>
                </a:solidFill>
                <a:latin typeface="Arial" panose="020B0604020202020204" pitchFamily="34" charset="0"/>
              </a:rPr>
              <a:t>, atau kuasa mereka, yang dibuktikan dengan surat kuasa yang sah yang berhak menghadiri dan memberikan suara dalam </a:t>
            </a:r>
            <a:r>
              <a:rPr lang="en-US" sz="1750" b="1" dirty="0">
                <a:solidFill>
                  <a:srgbClr val="002060"/>
                </a:solidFill>
                <a:latin typeface="Arial" panose="020B0604020202020204" pitchFamily="34" charset="0"/>
              </a:rPr>
              <a:t>R</a:t>
            </a:r>
            <a:r>
              <a:rPr lang="id-ID" sz="1750" b="1" dirty="0">
                <a:solidFill>
                  <a:srgbClr val="002060"/>
                </a:solidFill>
                <a:latin typeface="Arial" panose="020B0604020202020204" pitchFamily="34" charset="0"/>
              </a:rPr>
              <a:t>apat ini</a:t>
            </a:r>
            <a:endParaRPr lang="en-US" sz="175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en-US" sz="175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d-ID" sz="1750" b="1" dirty="0">
                <a:solidFill>
                  <a:srgbClr val="002060"/>
                </a:solidFill>
                <a:latin typeface="Arial" panose="020B0604020202020204" pitchFamily="34" charset="0"/>
              </a:rPr>
              <a:t>Tiap-tiap saham memberikan hak kepada pemegangnya untuk mengeluarkan 1 (satu) suara. Apabila seorang pemegang saham memiliki lebih dari 1 (satu) saham, maka ia hanya diminta untuk memberikan suara 1 (satu) kali dan suaranya itu mewakili seluruh saham yang dimilikinya atau diwakilinya.</a:t>
            </a:r>
            <a:endParaRPr lang="en-US" sz="175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00CFC2-D4C9-4B73-2A56-14221BF4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z="16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01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952500" y="2724150"/>
            <a:ext cx="7239000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b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DEWAN KOMISARIS</a:t>
            </a:r>
            <a:endParaRPr lang="id-ID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84026" y="0"/>
            <a:ext cx="753297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Laporan Dewan Komisaris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04800" y="1199534"/>
            <a:ext cx="88392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02060"/>
                </a:solidFill>
                <a:latin typeface="Arial" panose="020B0604020202020204" pitchFamily="34" charset="0"/>
              </a:rPr>
              <a:t>Dalam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" panose="020B0604020202020204" pitchFamily="34" charset="0"/>
              </a:rPr>
              <a:t>menjalankan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" panose="020B0604020202020204" pitchFamily="34" charset="0"/>
              </a:rPr>
              <a:t>tugasnya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, Dewan </a:t>
            </a:r>
            <a:r>
              <a:rPr lang="en-US" altLang="en-US" dirty="0" err="1">
                <a:solidFill>
                  <a:srgbClr val="002060"/>
                </a:solidFill>
                <a:latin typeface="Arial" panose="020B0604020202020204" pitchFamily="34" charset="0"/>
              </a:rPr>
              <a:t>Komisaris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" panose="020B0604020202020204" pitchFamily="34" charset="0"/>
              </a:rPr>
              <a:t>dibantu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" panose="020B0604020202020204" pitchFamily="34" charset="0"/>
              </a:rPr>
              <a:t>oleh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" panose="020B0604020202020204" pitchFamily="34" charset="0"/>
              </a:rPr>
              <a:t>komite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 yang </a:t>
            </a:r>
            <a:r>
              <a:rPr lang="en-US" altLang="en-US" dirty="0" err="1">
                <a:solidFill>
                  <a:srgbClr val="002060"/>
                </a:solidFill>
                <a:latin typeface="Arial" panose="020B0604020202020204" pitchFamily="34" charset="0"/>
              </a:rPr>
              <a:t>dibentuk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" panose="020B0604020202020204" pitchFamily="34" charset="0"/>
              </a:rPr>
              <a:t>oleh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 Dewan </a:t>
            </a:r>
            <a:r>
              <a:rPr lang="en-US" altLang="en-US" dirty="0" err="1">
                <a:solidFill>
                  <a:srgbClr val="002060"/>
                </a:solidFill>
                <a:latin typeface="Arial" panose="020B0604020202020204" pitchFamily="34" charset="0"/>
              </a:rPr>
              <a:t>Komisaris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Arial" panose="020B0604020202020204" pitchFamily="34" charset="0"/>
              </a:rPr>
              <a:t>sebagai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" panose="020B0604020202020204" pitchFamily="34" charset="0"/>
              </a:rPr>
              <a:t>berikut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 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360656"/>
              </p:ext>
            </p:extLst>
          </p:nvPr>
        </p:nvGraphicFramePr>
        <p:xfrm>
          <a:off x="304800" y="1960166"/>
          <a:ext cx="8686800" cy="193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1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96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KOMITE AUDIT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Ketua</a:t>
                      </a: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ARMAND BACHTIAR ARIEF</a:t>
                      </a:r>
                      <a:r>
                        <a:rPr lang="id-ID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Anggota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HARYANTO SAHARI</a:t>
                      </a:r>
                    </a:p>
                  </a:txBody>
                  <a:tcPr marL="81587" marR="81587" marT="40793" marB="407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Anggota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REGINA JANSEN ARSJAH </a:t>
                      </a:r>
                    </a:p>
                  </a:txBody>
                  <a:tcPr marL="81587" marR="81587" marT="40793" marB="407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00358"/>
              </p:ext>
            </p:extLst>
          </p:nvPr>
        </p:nvGraphicFramePr>
        <p:xfrm>
          <a:off x="304800" y="4170944"/>
          <a:ext cx="8686800" cy="1547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1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69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KOMITE NOMINASI DAN REMUNERASI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4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Ketua</a:t>
                      </a:r>
                      <a:r>
                        <a:rPr lang="id-ID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ARMAND BACHTIAR ARIEF</a:t>
                      </a:r>
                    </a:p>
                  </a:txBody>
                  <a:tcPr marL="81587" marR="81587" marT="40793" marB="407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4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Anggota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DJOKO</a:t>
                      </a:r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SUYANTO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4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Anggota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 CHENG BOCK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E6FB1C-B6CB-186B-427D-91119844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952500" y="2628900"/>
            <a:ext cx="7239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b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DIREKSI</a:t>
            </a:r>
            <a:endParaRPr lang="id-ID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851078"/>
            <a:ext cx="9144000" cy="60069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30000"/>
                  <a:lumOff val="70000"/>
                </a:schemeClr>
              </a:gs>
              <a:gs pos="7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9525" y="3865272"/>
            <a:ext cx="2743200" cy="2743200"/>
          </a:xfrm>
          <a:prstGeom prst="roundRect">
            <a:avLst>
              <a:gd name="adj" fmla="val 10166"/>
            </a:avLst>
          </a:prstGeom>
          <a:noFill/>
          <a:ln>
            <a:noFill/>
            <a:prstDash val="sysDash"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PT Jasa Angkasa Semesta Tbk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CAS (50.1%) : SATS Ltd (49.8%)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4923"/>
              </a:buClr>
              <a:buSzPct val="120000"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4923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Ground Handling Services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4923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Cargo Handling Services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4923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Priority Lounge Services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4923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Airport Services Assistance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4923"/>
              </a:buClr>
              <a:buSzPct val="120000"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PT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JAS Aero Engineering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CAS (51%) : SIA - EC (49%)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4923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Line Maintenance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4923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Technical Ramp Handling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100" y="1057892"/>
            <a:ext cx="2819400" cy="188547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346909"/>
            <a:ext cx="1555451" cy="46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0275" y="3880826"/>
            <a:ext cx="2643254" cy="2560320"/>
          </a:xfrm>
          <a:prstGeom prst="roundRect">
            <a:avLst>
              <a:gd name="adj" fmla="val 7352"/>
            </a:avLst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PT Purantara Mitra Angkasa Dua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CAS (78.33%)   :   SATS Catering 	       Pte Ltd (20%)</a:t>
            </a:r>
            <a:endParaRPr kumimoji="0" lang="id-ID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4923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In-flight Catering Services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4923"/>
              </a:buClr>
              <a:buSzPct val="120000"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4923"/>
              </a:buClr>
              <a:buSzPct val="120000"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PT Cardig Anugra Sarana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Catering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CAS (100%)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4923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Remote Catering Services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4923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In-town Catering Services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4923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Industrial Catering Services</a:t>
            </a:r>
            <a:endParaRPr kumimoji="0" lang="id-ID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0" y="888591"/>
            <a:ext cx="3840480" cy="54864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  <a:prstDash val="sysDash"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Cardig Asset Management 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&amp; </a:t>
            </a:r>
            <a:r>
              <a:rPr kumimoji="0" lang="en-US" sz="1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Afiliasi</a:t>
            </a:r>
            <a:endParaRPr kumimoji="0" lang="en-US" sz="1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41.15</a:t>
            </a:r>
            <a:r>
              <a:rPr kumimoji="0" lang="id-ID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6213" y="888591"/>
            <a:ext cx="2433635" cy="54864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  <a:prstDash val="sysDash"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SATS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id-ID" sz="1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Ltd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&amp; </a:t>
            </a:r>
            <a:r>
              <a:rPr kumimoji="0" lang="en-US" sz="1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Entitas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Anak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41.65%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12280" y="888590"/>
            <a:ext cx="2103120" cy="54864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  <a:prstDash val="sysDash"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Publi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k </a:t>
            </a:r>
            <a:r>
              <a:rPr kumimoji="0" lang="id-ID" sz="1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&lt;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id-ID" sz="1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5%</a:t>
            </a:r>
            <a:endParaRPr kumimoji="0" lang="en-US" sz="1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17.20</a:t>
            </a:r>
            <a:r>
              <a:rPr kumimoji="0" lang="id-ID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%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62000" y="2514600"/>
            <a:ext cx="7315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21200" y="3851243"/>
            <a:ext cx="2743200" cy="1697152"/>
          </a:xfrm>
          <a:prstGeom prst="roundRect">
            <a:avLst>
              <a:gd name="adj" fmla="val 8429"/>
            </a:avLst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PT Cardig Anugra Sarana Bersama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CAS (100%)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4923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Commercial Cleaning Services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4923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Aircraft Cleaning Services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4923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Hospital Laundry Services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0" y="3905906"/>
            <a:ext cx="2743200" cy="1147505"/>
          </a:xfrm>
          <a:prstGeom prst="roundRect">
            <a:avLst>
              <a:gd name="adj" fmla="val 8429"/>
            </a:avLst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PT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Jakarta Aviation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Training Center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CAS (51%)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4923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Flight Simulator Training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4923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Pilot Provisioning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409" y="2743198"/>
            <a:ext cx="1762755" cy="461665"/>
          </a:xfrm>
          <a:prstGeom prst="rect">
            <a:avLst/>
          </a:prstGeom>
          <a:solidFill>
            <a:srgbClr val="003DA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Arial" panose="020B0604020202020204" pitchFamily="34" charset="0"/>
              </a:rPr>
              <a:t>Air Transportation Support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2200" y="2743198"/>
            <a:ext cx="1356803" cy="461665"/>
          </a:xfrm>
          <a:prstGeom prst="rect">
            <a:avLst/>
          </a:prstGeom>
          <a:solidFill>
            <a:srgbClr val="F9423A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Arial" panose="020B0604020202020204" pitchFamily="34" charset="0"/>
              </a:rPr>
              <a:t>Food Solutions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9497" y="2736847"/>
            <a:ext cx="1661603" cy="468016"/>
          </a:xfrm>
          <a:prstGeom prst="rect">
            <a:avLst/>
          </a:prstGeom>
          <a:solidFill>
            <a:srgbClr val="A4D65E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Arial" panose="020B0604020202020204" pitchFamily="34" charset="0"/>
              </a:rPr>
              <a:t>Facility Management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97702" y="2736847"/>
            <a:ext cx="1898965" cy="468016"/>
          </a:xfrm>
          <a:prstGeom prst="rect">
            <a:avLst/>
          </a:prstGeom>
          <a:solidFill>
            <a:srgbClr val="009A44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Arial" panose="020B0604020202020204" pitchFamily="34" charset="0"/>
              </a:rPr>
              <a:t>Aviation Training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3340789"/>
            <a:ext cx="1230649" cy="521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003" y="3340791"/>
            <a:ext cx="1247997" cy="5450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874" y="3321756"/>
            <a:ext cx="1265526" cy="554164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762000" y="2508247"/>
            <a:ext cx="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048000" y="2508247"/>
            <a:ext cx="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73700" y="2508247"/>
            <a:ext cx="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077200" y="2508247"/>
            <a:ext cx="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484026" y="0"/>
            <a:ext cx="752027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Struktur Perseroan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E8C29C-AEBC-9C35-B2AE-57EB89075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30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0"/>
          <p:cNvSpPr txBox="1">
            <a:spLocks/>
          </p:cNvSpPr>
          <p:nvPr/>
        </p:nvSpPr>
        <p:spPr bwMode="auto">
          <a:xfrm>
            <a:off x="1524000" y="228600"/>
            <a:ext cx="7467600" cy="39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23F88"/>
                </a:solidFill>
                <a:latin typeface="Soho Gothic Pro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23F88"/>
                </a:solidFill>
                <a:latin typeface="Soho Gothic Pro" panose="020B050303050402020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23F88"/>
                </a:solidFill>
                <a:latin typeface="Soho Gothic Pro" panose="020B050303050402020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23F88"/>
                </a:solidFill>
                <a:latin typeface="Soho Gothic Pro" panose="020B050303050402020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23F88"/>
                </a:solidFill>
                <a:latin typeface="Soho Gothic Pro" panose="020B050303050402020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23F88"/>
                </a:solidFill>
                <a:latin typeface="Soho Gothic Pro" panose="020B050303050402020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23F88"/>
                </a:solidFill>
                <a:latin typeface="Soho Gothic Pro" panose="020B050303050402020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23F88"/>
                </a:solidFill>
                <a:latin typeface="Soho Gothic Pro" panose="020B050303050402020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23F88"/>
                </a:solidFill>
                <a:latin typeface="Soho Gothic Pro" panose="020B0503030504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Ikhtisar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Pendapatan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Perseroan 2022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4299" y="888754"/>
            <a:ext cx="3947621" cy="5324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 Group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membukukan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pendapatan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sebesar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Rp1,74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triliun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tahun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meningkat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sebesar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23%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tahun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sebelumnya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senilai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Rp1,41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triliun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Peningkatan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mengindikasikan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berangsur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pulihnya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aviasi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sekitar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bandara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tahun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Peningkatan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pendapatan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Perseroan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utamanya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disebabkan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naiknya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pendapatan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unit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usaha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JAS 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naik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sebesar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18% dan JAE 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naik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sebesar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102%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tahun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8A4F5-E1AB-14FA-4966-4DD9527FD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97" y="4033942"/>
            <a:ext cx="4859002" cy="23491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15A20-D019-20A4-14E4-09F482E39F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82383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B0D04-04D3-43F3-87EC-007666C1DA5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72D27A-D64C-E036-0C7B-3DEB7D57115D}"/>
              </a:ext>
            </a:extLst>
          </p:cNvPr>
          <p:cNvGraphicFramePr/>
          <p:nvPr/>
        </p:nvGraphicFramePr>
        <p:xfrm>
          <a:off x="479456" y="927865"/>
          <a:ext cx="4164249" cy="277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Picture 17" descr="A green arrow pointing up&#10;&#10;Description automatically generated with low confidence">
            <a:extLst>
              <a:ext uri="{FF2B5EF4-FFF2-40B4-BE49-F238E27FC236}">
                <a16:creationId xmlns:a16="http://schemas.microsoft.com/office/drawing/2014/main" id="{8A3FD2A2-0DEC-6E6E-1CC6-232FD1DFDE8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2054356" y="1343505"/>
            <a:ext cx="1096945" cy="925488"/>
          </a:xfrm>
          <a:prstGeom prst="rect">
            <a:avLst/>
          </a:prstGeom>
          <a:effectLst>
            <a:outerShdw blurRad="101600" dist="38100" dir="5400000" sx="95000" sy="95000" algn="t" rotWithShape="0">
              <a:prstClr val="black">
                <a:alpha val="21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BB3E30F-004C-20A2-C017-50E8EBB6168E}"/>
              </a:ext>
            </a:extLst>
          </p:cNvPr>
          <p:cNvSpPr/>
          <p:nvPr/>
        </p:nvSpPr>
        <p:spPr>
          <a:xfrm>
            <a:off x="2091635" y="1068555"/>
            <a:ext cx="9398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19F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+23%</a:t>
            </a:r>
          </a:p>
        </p:txBody>
      </p:sp>
    </p:spTree>
    <p:extLst>
      <p:ext uri="{BB962C8B-B14F-4D97-AF65-F5344CB8AC3E}">
        <p14:creationId xmlns:p14="http://schemas.microsoft.com/office/powerpoint/2010/main" val="1267221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C07095-B15B-43E0-95CB-F18E80551A7B}"/>
              </a:ext>
            </a:extLst>
          </p:cNvPr>
          <p:cNvSpPr/>
          <p:nvPr/>
        </p:nvSpPr>
        <p:spPr>
          <a:xfrm>
            <a:off x="7848600" y="5507665"/>
            <a:ext cx="1219200" cy="937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24066" y="-9894"/>
            <a:ext cx="769130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Laporan Laba Rugi Konsolidasian 2022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3516" y="927865"/>
            <a:ext cx="3721884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Dari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Pendapatan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Perseroan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mengalami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pertumbuhan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yang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menggembirakan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naik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sebesar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23%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Rp1,41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triliun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menjadi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Rp1,74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triliun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Peningkatan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pendapatan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berdampak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positif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terhadap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naiknya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laba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tahun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berjalan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sebesar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Rp289,8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miliar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meningkat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signifikan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dibandingkan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kinerja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tahun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sebelumnya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sebesar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Rp142,1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miliar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atau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naik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sebesar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104%.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Dengan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demikian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Tahun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Berjalan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yang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Dapat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Distribusikan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kepada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Pemilik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Induk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juga naik secara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signifikan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sebesar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275%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Rp33,7 miliar menjadi Rp126,6 miliar.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CD934B-071E-F650-13BD-981C3A779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3" y="3765470"/>
            <a:ext cx="4444666" cy="27870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1036FB-4A06-18E6-257F-B5CE7CFD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D630F-7E64-4735-BB22-C37122B1A8E8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B3AB9F0-6C0B-660D-D830-0DD5FD37FBA3}"/>
              </a:ext>
            </a:extLst>
          </p:cNvPr>
          <p:cNvGraphicFramePr/>
          <p:nvPr/>
        </p:nvGraphicFramePr>
        <p:xfrm>
          <a:off x="741391" y="927865"/>
          <a:ext cx="4164249" cy="277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3" descr="A green arrow pointing up&#10;&#10;Description automatically generated with low confidence">
            <a:extLst>
              <a:ext uri="{FF2B5EF4-FFF2-40B4-BE49-F238E27FC236}">
                <a16:creationId xmlns:a16="http://schemas.microsoft.com/office/drawing/2014/main" id="{7C195E1F-34AD-CC2F-915B-C63536EF46F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2180816" y="1333777"/>
            <a:ext cx="1096945" cy="925488"/>
          </a:xfrm>
          <a:prstGeom prst="rect">
            <a:avLst/>
          </a:prstGeom>
          <a:effectLst>
            <a:outerShdw blurRad="101600" dist="38100" dir="5400000" sx="95000" sy="95000" algn="t" rotWithShape="0">
              <a:prstClr val="black">
                <a:alpha val="21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3DFAA7-0BC4-85BE-0CC9-8574D3B0A026}"/>
              </a:ext>
            </a:extLst>
          </p:cNvPr>
          <p:cNvSpPr/>
          <p:nvPr/>
        </p:nvSpPr>
        <p:spPr>
          <a:xfrm>
            <a:off x="2218094" y="1058827"/>
            <a:ext cx="1147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19F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+104%</a:t>
            </a:r>
          </a:p>
        </p:txBody>
      </p:sp>
    </p:spTree>
    <p:extLst>
      <p:ext uri="{BB962C8B-B14F-4D97-AF65-F5344CB8AC3E}">
        <p14:creationId xmlns:p14="http://schemas.microsoft.com/office/powerpoint/2010/main" val="1601972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0670" y="0"/>
            <a:ext cx="7668302" cy="759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Laporan Posisi Keuangan Konsolidasian 2022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844" y="913150"/>
            <a:ext cx="3301156" cy="57554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mencatatkan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Total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sebesar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Rp1,69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triliun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meningkat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7%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Total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2021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sebesar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Rp1,57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triliun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Peningkatan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disebabkan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naiknya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sebesar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9%   dan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Tidak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sebesar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5% di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Liabilitas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Rp923,6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sebesar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7%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dibandingkan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Liabilitas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2021 yang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sebesar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Rp991,3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Penurunan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Liabilitas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terutama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disebabkan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terlunasinya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seluruh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utang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bank di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Jumlah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Ekuitas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mengalami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kenaikan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sebesar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31%, 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583,7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menjadi Rp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762,6 mi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sejalan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dengan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naiknya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bersih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berjalan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B1ECA-B3AD-CCD2-56B8-4B76D99F2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3872241"/>
            <a:ext cx="5523120" cy="244727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AFC4FD-7A14-F727-77D4-A9B06BA9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D630F-7E64-4735-BB22-C37122B1A8E8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D11DFF3-9B13-459D-07AF-E20143EEDEA1}"/>
              </a:ext>
            </a:extLst>
          </p:cNvPr>
          <p:cNvGraphicFramePr/>
          <p:nvPr/>
        </p:nvGraphicFramePr>
        <p:xfrm>
          <a:off x="741391" y="927865"/>
          <a:ext cx="4164249" cy="277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A green arrow pointing up&#10;&#10;Description automatically generated with low confidence">
            <a:extLst>
              <a:ext uri="{FF2B5EF4-FFF2-40B4-BE49-F238E27FC236}">
                <a16:creationId xmlns:a16="http://schemas.microsoft.com/office/drawing/2014/main" id="{53AF20BE-7179-BEBC-F6A0-660A4245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2180816" y="1333777"/>
            <a:ext cx="1096945" cy="925488"/>
          </a:xfrm>
          <a:prstGeom prst="rect">
            <a:avLst/>
          </a:prstGeom>
          <a:effectLst>
            <a:outerShdw blurRad="101600" dist="38100" dir="5400000" sx="95000" sy="95000" algn="t" rotWithShape="0">
              <a:prstClr val="black">
                <a:alpha val="21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A4D7EF-9B2B-CB85-62E7-32D87DF1314C}"/>
              </a:ext>
            </a:extLst>
          </p:cNvPr>
          <p:cNvSpPr/>
          <p:nvPr/>
        </p:nvSpPr>
        <p:spPr>
          <a:xfrm>
            <a:off x="2218094" y="1058827"/>
            <a:ext cx="1147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19F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+7%</a:t>
            </a:r>
          </a:p>
        </p:txBody>
      </p:sp>
    </p:spTree>
    <p:extLst>
      <p:ext uri="{BB962C8B-B14F-4D97-AF65-F5344CB8AC3E}">
        <p14:creationId xmlns:p14="http://schemas.microsoft.com/office/powerpoint/2010/main" val="481076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itle 9"/>
          <p:cNvSpPr txBox="1">
            <a:spLocks/>
          </p:cNvSpPr>
          <p:nvPr/>
        </p:nvSpPr>
        <p:spPr bwMode="auto">
          <a:xfrm>
            <a:off x="1514007" y="0"/>
            <a:ext cx="736391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F04923"/>
                </a:solidFill>
                <a:latin typeface="Soho Gothic Pro" panose="020B0503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Pergerakan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Harga Saham CASS 2022 &amp; IHSG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C6FC24-C253-D468-F143-04CF27407F49}"/>
              </a:ext>
            </a:extLst>
          </p:cNvPr>
          <p:cNvSpPr txBox="1"/>
          <p:nvPr/>
        </p:nvSpPr>
        <p:spPr>
          <a:xfrm>
            <a:off x="164891" y="1031608"/>
            <a:ext cx="8847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CASS closing price 29 Des 2022 : 416             Low: 326               High: 464              Mean: 393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</a:rPr>
              <a:t>IHSG closing price 29 Des 2022 : 6.860,08    Low: 6.568,17      High: 7.318,02      Mean: 6.959,89</a:t>
            </a:r>
            <a:endParaRPr kumimoji="0" lang="en-ID" sz="1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79" y="1872934"/>
            <a:ext cx="7146841" cy="42957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73177E-8033-1EB4-DB02-20A1FDAF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D630F-7E64-4735-BB22-C37122B1A8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01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Rectangle 2"/>
          <p:cNvSpPr>
            <a:spLocks noChangeArrowheads="1"/>
          </p:cNvSpPr>
          <p:nvPr/>
        </p:nvSpPr>
        <p:spPr bwMode="auto">
          <a:xfrm>
            <a:off x="1522695" y="197118"/>
            <a:ext cx="7548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Perbaikan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atas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Pengendalian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Internal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Tahun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2022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833415"/>
            <a:ext cx="9144000" cy="6618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Perseroan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secara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terus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menerus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melakukan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perbaikan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atas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pengendalian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internal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untuk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mengedepankan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tata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kelola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yang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baik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, di mana Perseroan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telah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melakukan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aktivitas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sebagai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berikut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: </a:t>
            </a:r>
            <a:endParaRPr kumimoji="0" lang="en-US" altLang="en-US" sz="14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B3F145-C8F3-58E5-9F1C-0174D34D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D630F-7E64-4735-BB22-C37122B1A8E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4" descr="A person standing next to a magnifying glass&#10;&#10;Description automatically generated">
            <a:extLst>
              <a:ext uri="{FF2B5EF4-FFF2-40B4-BE49-F238E27FC236}">
                <a16:creationId xmlns:a16="http://schemas.microsoft.com/office/drawing/2014/main" id="{75D18825-DDDE-735F-230A-0701F4CA3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970" y="2743199"/>
            <a:ext cx="2276061" cy="227606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0C6BA4-3223-6ED1-3B25-763F4226F8D0}"/>
              </a:ext>
            </a:extLst>
          </p:cNvPr>
          <p:cNvSpPr/>
          <p:nvPr/>
        </p:nvSpPr>
        <p:spPr>
          <a:xfrm>
            <a:off x="5599315" y="1737569"/>
            <a:ext cx="3289852" cy="10868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fi-FI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 konsistensi atas pelaksanaan proses penentuan harga melalui Komite Harga</a:t>
            </a:r>
            <a:endParaRPr lang="en-US" sz="14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3E7DAB-E99E-073C-2B73-7946404A6411}"/>
              </a:ext>
            </a:extLst>
          </p:cNvPr>
          <p:cNvSpPr/>
          <p:nvPr/>
        </p:nvSpPr>
        <p:spPr>
          <a:xfrm>
            <a:off x="5405861" y="2127091"/>
            <a:ext cx="307845" cy="30784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1C5D68-2889-3998-089D-54C3E89199DA}"/>
              </a:ext>
            </a:extLst>
          </p:cNvPr>
          <p:cNvSpPr/>
          <p:nvPr/>
        </p:nvSpPr>
        <p:spPr>
          <a:xfrm>
            <a:off x="6182138" y="3115110"/>
            <a:ext cx="2707028" cy="1956550"/>
          </a:xfrm>
          <a:prstGeom prst="roundRect">
            <a:avLst>
              <a:gd name="adj" fmla="val 99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konsistensi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“Service Level Agreement (SLA)” 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penerimaan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pengeluaran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baku</a:t>
            </a:r>
            <a:endParaRPr lang="fi-FI" sz="14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A23D57-1C0F-D723-E589-11813B0FBEC9}"/>
              </a:ext>
            </a:extLst>
          </p:cNvPr>
          <p:cNvSpPr/>
          <p:nvPr/>
        </p:nvSpPr>
        <p:spPr>
          <a:xfrm>
            <a:off x="6028215" y="3995664"/>
            <a:ext cx="307845" cy="30784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2781E8-2AF5-8F02-45B8-AB1568C82C5E}"/>
              </a:ext>
            </a:extLst>
          </p:cNvPr>
          <p:cNvSpPr/>
          <p:nvPr/>
        </p:nvSpPr>
        <p:spPr>
          <a:xfrm>
            <a:off x="2724693" y="5362311"/>
            <a:ext cx="3694614" cy="9940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konsistensi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reviu 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berkelanjutan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pencatatan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akun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neraca</a:t>
            </a:r>
            <a:endParaRPr lang="en-US" sz="14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2DC0DE-AC96-6DA6-E34A-F65594598AFD}"/>
              </a:ext>
            </a:extLst>
          </p:cNvPr>
          <p:cNvSpPr/>
          <p:nvPr/>
        </p:nvSpPr>
        <p:spPr>
          <a:xfrm>
            <a:off x="4418077" y="5153903"/>
            <a:ext cx="307845" cy="30784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2DE1C4-0C9C-DAAC-5240-A120F39B2DC0}"/>
              </a:ext>
            </a:extLst>
          </p:cNvPr>
          <p:cNvSpPr/>
          <p:nvPr/>
        </p:nvSpPr>
        <p:spPr>
          <a:xfrm>
            <a:off x="150350" y="1814063"/>
            <a:ext cx="3289852" cy="1639920"/>
          </a:xfrm>
          <a:prstGeom prst="roundRect">
            <a:avLst>
              <a:gd name="adj" fmla="val 923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180000" rtlCol="0" anchor="ctr"/>
          <a:lstStyle/>
          <a:p>
            <a:pPr algn="r"/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Penyempurnaan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“Electronic Control-Self Assessment (CSA) Submission Form” 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menyesuaikan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kondisi 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terkini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dalam Perseroan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49CC165-F572-4179-A74E-BDC2E2E7545B}"/>
              </a:ext>
            </a:extLst>
          </p:cNvPr>
          <p:cNvSpPr/>
          <p:nvPr/>
        </p:nvSpPr>
        <p:spPr>
          <a:xfrm>
            <a:off x="3290322" y="2300711"/>
            <a:ext cx="307845" cy="30784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6039579-7728-1DBE-840B-ACD1A0194A54}"/>
              </a:ext>
            </a:extLst>
          </p:cNvPr>
          <p:cNvSpPr/>
          <p:nvPr/>
        </p:nvSpPr>
        <p:spPr>
          <a:xfrm>
            <a:off x="69590" y="4100311"/>
            <a:ext cx="2759089" cy="1053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180000" rtlCol="0" anchor="ctr"/>
          <a:lstStyle/>
          <a:p>
            <a:pPr algn="r"/>
            <a:r>
              <a:rPr lang="fi-FI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 konsistensi atas pelaksanaan proses rekonsiliasi intercompany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6E022C-712B-BBA8-B4FF-9EF5B9E6B81B}"/>
              </a:ext>
            </a:extLst>
          </p:cNvPr>
          <p:cNvSpPr/>
          <p:nvPr/>
        </p:nvSpPr>
        <p:spPr>
          <a:xfrm>
            <a:off x="2678800" y="4408138"/>
            <a:ext cx="307845" cy="30784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30296C-B3B3-B24A-0DA5-7C6F9CDA38ED}"/>
              </a:ext>
            </a:extLst>
          </p:cNvPr>
          <p:cNvCxnSpPr>
            <a:stCxn id="15" idx="5"/>
          </p:cNvCxnSpPr>
          <p:nvPr/>
        </p:nvCxnSpPr>
        <p:spPr>
          <a:xfrm>
            <a:off x="3553084" y="2563473"/>
            <a:ext cx="571876" cy="551637"/>
          </a:xfrm>
          <a:prstGeom prst="line">
            <a:avLst/>
          </a:prstGeom>
          <a:ln w="19050">
            <a:solidFill>
              <a:schemeClr val="accent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DC7E74-C07F-7ECF-C74D-F05D957FEE6B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5072522" y="2389853"/>
            <a:ext cx="378422" cy="691411"/>
          </a:xfrm>
          <a:prstGeom prst="line">
            <a:avLst/>
          </a:prstGeom>
          <a:ln w="19050">
            <a:solidFill>
              <a:schemeClr val="accent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D6ACA6-34E5-12EA-0B21-55653CBA89EF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5559783" y="3921859"/>
            <a:ext cx="468432" cy="227728"/>
          </a:xfrm>
          <a:prstGeom prst="line">
            <a:avLst/>
          </a:prstGeom>
          <a:ln w="19050">
            <a:solidFill>
              <a:schemeClr val="accent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E4013E-C3DB-DFD3-D673-561673982992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560027" y="4754650"/>
            <a:ext cx="11973" cy="399253"/>
          </a:xfrm>
          <a:prstGeom prst="line">
            <a:avLst/>
          </a:prstGeom>
          <a:ln w="19050">
            <a:solidFill>
              <a:schemeClr val="accent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E0C5F9C-7BAD-A72D-DA90-F0FEFFA63965}"/>
              </a:ext>
            </a:extLst>
          </p:cNvPr>
          <p:cNvCxnSpPr>
            <a:cxnSpLocks/>
            <a:endCxn id="17" idx="6"/>
          </p:cNvCxnSpPr>
          <p:nvPr/>
        </p:nvCxnSpPr>
        <p:spPr>
          <a:xfrm flipH="1">
            <a:off x="2986645" y="4196029"/>
            <a:ext cx="641569" cy="366032"/>
          </a:xfrm>
          <a:prstGeom prst="line">
            <a:avLst/>
          </a:prstGeom>
          <a:ln w="19050">
            <a:solidFill>
              <a:schemeClr val="accent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929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E77BB40-3CEB-3548-6132-B528EFA48C08}"/>
              </a:ext>
            </a:extLst>
          </p:cNvPr>
          <p:cNvSpPr/>
          <p:nvPr/>
        </p:nvSpPr>
        <p:spPr>
          <a:xfrm>
            <a:off x="621759" y="5197133"/>
            <a:ext cx="7538936" cy="12348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849729"/>
            <a:ext cx="9143999" cy="6822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Mengembangkan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sistem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teknologi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informasi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agar proses bisnis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dapat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berlangsung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lebih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cepat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dan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tepat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:</a:t>
            </a:r>
            <a:endParaRPr kumimoji="0" lang="en-US" sz="1400" i="0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257" y="5337480"/>
            <a:ext cx="723394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CAS Group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terus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mengembangkan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sistem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teknologi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informasi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dengan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keyakinan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kelancaran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arus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informasi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dan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akurasi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informasi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merupakan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bagian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penting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dari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sistem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bisnis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Teknologi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Informasi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dan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Korporat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merupakan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salah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satu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inti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dalam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menunjang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pemenuhan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kebutuhan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Perseroan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dan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pertumbuhan</a:t>
            </a:r>
            <a:r>
              <a:rPr kumimoji="0" lang="en-US" sz="1400" i="1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usaha</a:t>
            </a:r>
            <a:endParaRPr kumimoji="0" lang="en-US" sz="1400" i="1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184" name="Rectangle 2"/>
          <p:cNvSpPr>
            <a:spLocks noChangeArrowheads="1"/>
          </p:cNvSpPr>
          <p:nvPr/>
        </p:nvSpPr>
        <p:spPr bwMode="auto">
          <a:xfrm>
            <a:off x="1487445" y="183093"/>
            <a:ext cx="73532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Perbaikan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Berkelanjutan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Teknologi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Informasi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2373DD-FC2E-9A82-4494-69A49FB7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D630F-7E64-4735-BB22-C37122B1A8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4" name="Picture 13" descr="A picture containing circuit&#10;&#10;Description automatically generated with medium confidence">
            <a:extLst>
              <a:ext uri="{FF2B5EF4-FFF2-40B4-BE49-F238E27FC236}">
                <a16:creationId xmlns:a16="http://schemas.microsoft.com/office/drawing/2014/main" id="{EF6AE980-66C1-28D8-9B6D-087A29A6F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824" y="2219887"/>
            <a:ext cx="3528352" cy="23169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A5BDF5-4026-BD89-7C67-F98DE7817D8C}"/>
              </a:ext>
            </a:extLst>
          </p:cNvPr>
          <p:cNvSpPr txBox="1"/>
          <p:nvPr/>
        </p:nvSpPr>
        <p:spPr>
          <a:xfrm>
            <a:off x="6527896" y="3151843"/>
            <a:ext cx="20650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M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engembangkan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Mail Approval Service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untuk </a:t>
            </a:r>
            <a:r>
              <a:rPr kumimoji="0" lang="en-US" sz="14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mengoptimalkan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proses approval pada </a:t>
            </a: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Budgeting System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9CAD5D-D793-2772-E96D-195B21858256}"/>
              </a:ext>
            </a:extLst>
          </p:cNvPr>
          <p:cNvSpPr txBox="1"/>
          <p:nvPr/>
        </p:nvSpPr>
        <p:spPr>
          <a:xfrm>
            <a:off x="523559" y="2648558"/>
            <a:ext cx="246109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M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embangun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network monitoring tools,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untuk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memastikan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ketersediaan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dan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stabilitas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network service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78BB46-FBF8-8B19-11B7-D1D0B04217D1}"/>
              </a:ext>
            </a:extLst>
          </p:cNvPr>
          <p:cNvCxnSpPr>
            <a:cxnSpLocks/>
          </p:cNvCxnSpPr>
          <p:nvPr/>
        </p:nvCxnSpPr>
        <p:spPr>
          <a:xfrm flipH="1">
            <a:off x="700391" y="2533413"/>
            <a:ext cx="2626469" cy="0"/>
          </a:xfrm>
          <a:prstGeom prst="line">
            <a:avLst/>
          </a:prstGeom>
          <a:ln w="19050">
            <a:solidFill>
              <a:schemeClr val="accent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0D6C316-12F2-D90A-7866-AB167A988A88}"/>
              </a:ext>
            </a:extLst>
          </p:cNvPr>
          <p:cNvSpPr/>
          <p:nvPr/>
        </p:nvSpPr>
        <p:spPr>
          <a:xfrm>
            <a:off x="233465" y="2157472"/>
            <a:ext cx="307845" cy="30784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B4B703-6776-9340-61D5-35C869166886}"/>
              </a:ext>
            </a:extLst>
          </p:cNvPr>
          <p:cNvSpPr txBox="1"/>
          <p:nvPr/>
        </p:nvSpPr>
        <p:spPr>
          <a:xfrm>
            <a:off x="560733" y="2168411"/>
            <a:ext cx="23770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b="1" i="1" dirty="0">
                <a:solidFill>
                  <a:srgbClr val="10248A"/>
                </a:solidFill>
                <a:latin typeface="Arial" panose="020B0604020202020204" pitchFamily="34" charset="0"/>
              </a:rPr>
              <a:t>Network Monitoring Tools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10248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8CC417-3F76-33C4-D2DE-73A0082A82A8}"/>
              </a:ext>
            </a:extLst>
          </p:cNvPr>
          <p:cNvCxnSpPr>
            <a:cxnSpLocks/>
          </p:cNvCxnSpPr>
          <p:nvPr/>
        </p:nvCxnSpPr>
        <p:spPr>
          <a:xfrm flipH="1">
            <a:off x="5972783" y="3233805"/>
            <a:ext cx="2538919" cy="0"/>
          </a:xfrm>
          <a:prstGeom prst="line">
            <a:avLst/>
          </a:prstGeom>
          <a:ln w="19050">
            <a:solidFill>
              <a:schemeClr val="accent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0A349BEC-996C-2E0B-B2BD-4811BFE3FCB1}"/>
              </a:ext>
            </a:extLst>
          </p:cNvPr>
          <p:cNvSpPr/>
          <p:nvPr/>
        </p:nvSpPr>
        <p:spPr>
          <a:xfrm>
            <a:off x="8558639" y="2874710"/>
            <a:ext cx="307845" cy="30784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AA6275-E31B-200D-77B8-F200ED498215}"/>
              </a:ext>
            </a:extLst>
          </p:cNvPr>
          <p:cNvSpPr txBox="1"/>
          <p:nvPr/>
        </p:nvSpPr>
        <p:spPr>
          <a:xfrm>
            <a:off x="6489465" y="2874710"/>
            <a:ext cx="23770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b="1" i="1" dirty="0">
                <a:solidFill>
                  <a:srgbClr val="10248A"/>
                </a:solidFill>
                <a:latin typeface="Arial" panose="020B0604020202020204" pitchFamily="34" charset="0"/>
              </a:rPr>
              <a:t>Mail Approval Service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10248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B080ABF-87D1-02EE-F1C9-CC0122A372EA}"/>
              </a:ext>
            </a:extLst>
          </p:cNvPr>
          <p:cNvCxnSpPr>
            <a:cxnSpLocks/>
          </p:cNvCxnSpPr>
          <p:nvPr/>
        </p:nvCxnSpPr>
        <p:spPr>
          <a:xfrm>
            <a:off x="3482502" y="4202349"/>
            <a:ext cx="0" cy="789674"/>
          </a:xfrm>
          <a:prstGeom prst="line">
            <a:avLst/>
          </a:prstGeom>
          <a:ln w="19050">
            <a:solidFill>
              <a:schemeClr val="accent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56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2249" y="889843"/>
            <a:ext cx="8610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lvl="0" indent="-457200" algn="just">
              <a:buFont typeface="+mj-lt"/>
              <a:buAutoNum type="arabicPeriod" startAt="5"/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Bagi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Pemegang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Saham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Kuasa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Pemegang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Saham yang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tetap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hadir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secara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fisik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dalam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Rapat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wajib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mengikuti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dan lulus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protokol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keamanan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kesehatan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berlaku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pada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tempat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Rapat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marL="457200" lvl="0" indent="-457200" algn="just">
              <a:buFont typeface="+mj-lt"/>
              <a:buAutoNum type="arabicPeriod" startAt="5"/>
            </a:pPr>
            <a:endParaRPr lang="en-US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 startAt="5"/>
            </a:pPr>
            <a:r>
              <a:rPr lang="id-ID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Demi alasan kesehatan dan langkah pencegahan penyebaran 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Virus COVID-19</a:t>
            </a:r>
            <a:r>
              <a:rPr lang="id-ID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Perseroan 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tidak menyediakan </a:t>
            </a:r>
            <a:r>
              <a:rPr lang="id-ID" b="1" i="1" dirty="0">
                <a:solidFill>
                  <a:srgbClr val="002060"/>
                </a:solidFill>
                <a:latin typeface="Arial" panose="020B0604020202020204" pitchFamily="34" charset="0"/>
              </a:rPr>
              <a:t>souvenir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dan 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bahan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mata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 acara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R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apat dalam bentuk cetak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marL="457200" lvl="0" indent="-457200" algn="just">
              <a:buFont typeface="+mj-lt"/>
              <a:buAutoNum type="arabicPeriod" startAt="5"/>
            </a:pPr>
            <a:endParaRPr lang="en-US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 startAt="5"/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Prosedur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untuk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mengajukan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pertanyaan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dan/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pemungutan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suara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ad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alah sebagai berikut: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Pada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setiap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mata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acara 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Rapat dibatasi hanya untuk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1 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satu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) penanya dan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masing-masing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hanya diperkenankan mengajukan 1 (satu) pertanyaan, pendapat dan/atau usul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dan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disampaikan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secara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tertulis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Bagi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para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Pemegang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Saham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kuasa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mereka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hadir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dalam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Rapat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dalam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hal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ingin mengajukan pertanyaan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harus mengangkat tangan, selanjutnya dipersilahkan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untuk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mengajukan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pertanyaan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dan/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pendapat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 dengan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terlebih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dahulu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menyebutkan jati diri dan jumlah saham yang dimiliki.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9FBB6-8486-615F-3D7B-7F893F349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875" y="0"/>
            <a:ext cx="737697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Pokok – Pokok Tata Tertib (lanjutan)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0727C3-2CB4-CD16-520D-963E9A7C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z="1600" b="1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39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277813" y="932686"/>
            <a:ext cx="862723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Pelayanan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Terintegrasi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pada Jasa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Penunjang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Transportasi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Udara, Solusi Boga,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Manajemen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Fasilitas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, dan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Pelatihan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Penerbangan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di seluruh wilayah Indonesia</a:t>
            </a:r>
          </a:p>
        </p:txBody>
      </p:sp>
      <p:sp>
        <p:nvSpPr>
          <p:cNvPr id="52227" name="TextBox 8"/>
          <p:cNvSpPr txBox="1">
            <a:spLocks noChangeArrowheads="1"/>
          </p:cNvSpPr>
          <p:nvPr/>
        </p:nvSpPr>
        <p:spPr bwMode="auto">
          <a:xfrm>
            <a:off x="0" y="5289550"/>
            <a:ext cx="9144000" cy="158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23F88"/>
              </a:solidFill>
              <a:effectLst/>
              <a:uLnTx/>
              <a:uFillTx/>
              <a:latin typeface="Soho Gothic Pro" panose="020B0503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28" name="Title 30"/>
          <p:cNvSpPr txBox="1">
            <a:spLocks/>
          </p:cNvSpPr>
          <p:nvPr/>
        </p:nvSpPr>
        <p:spPr bwMode="auto">
          <a:xfrm>
            <a:off x="1742315" y="-3174"/>
            <a:ext cx="721884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Wilayah </a:t>
            </a:r>
            <a:r>
              <a:rPr kumimoji="0" lang="id-ID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Operasional</a:t>
            </a:r>
          </a:p>
        </p:txBody>
      </p:sp>
      <p:pic>
        <p:nvPicPr>
          <p:cNvPr id="4" name="Picture 3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BCEACA78-67D9-3D9C-6FC4-8A86E1C1B7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50" y="1763713"/>
            <a:ext cx="8799515" cy="5039546"/>
          </a:xfrm>
          <a:prstGeom prst="rect">
            <a:avLst/>
          </a:prstGeom>
        </p:spPr>
      </p:pic>
      <p:sp>
        <p:nvSpPr>
          <p:cNvPr id="52232" name="TextBox 3"/>
          <p:cNvSpPr txBox="1">
            <a:spLocks noChangeArrowheads="1"/>
          </p:cNvSpPr>
          <p:nvPr/>
        </p:nvSpPr>
        <p:spPr bwMode="auto">
          <a:xfrm>
            <a:off x="76200" y="0"/>
            <a:ext cx="1719263" cy="71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223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3" y="193675"/>
            <a:ext cx="1100137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30"/>
          <p:cNvSpPr txBox="1">
            <a:spLocks/>
          </p:cNvSpPr>
          <p:nvPr/>
        </p:nvSpPr>
        <p:spPr bwMode="auto">
          <a:xfrm>
            <a:off x="-4048" y="6423025"/>
            <a:ext cx="169465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Arial" panose="020B0604020202020204" pitchFamily="34" charset="0"/>
              </a:rPr>
              <a:t>www.casgroup.co.id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05535" y="6486240"/>
            <a:ext cx="1219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056467-726B-3305-9F98-8F0D3AA6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D630F-7E64-4735-BB22-C37122B1A8E8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71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A person working on a jet engine&#10;&#10;Description automatically generated with low confidence">
            <a:extLst>
              <a:ext uri="{FF2B5EF4-FFF2-40B4-BE49-F238E27FC236}">
                <a16:creationId xmlns:a16="http://schemas.microsoft.com/office/drawing/2014/main" id="{D0CA93CC-56B6-4E3D-621B-ACED2B2E16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0200" y="842009"/>
            <a:ext cx="2568181" cy="3616896"/>
          </a:xfrm>
          <a:prstGeom prst="rect">
            <a:avLst/>
          </a:prstGeom>
        </p:spPr>
      </p:pic>
      <p:pic>
        <p:nvPicPr>
          <p:cNvPr id="55297" name="Picture 55296" descr="A picture containing indoor, medical equipment, healthcare, medical&#10;&#10;Description automatically generated">
            <a:extLst>
              <a:ext uri="{FF2B5EF4-FFF2-40B4-BE49-F238E27FC236}">
                <a16:creationId xmlns:a16="http://schemas.microsoft.com/office/drawing/2014/main" id="{1FA1B106-4BAC-E8C3-71B1-900447FEC7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3191" y="836613"/>
            <a:ext cx="3140810" cy="3646944"/>
          </a:xfrm>
          <a:prstGeom prst="rect">
            <a:avLst/>
          </a:prstGeom>
        </p:spPr>
      </p:pic>
      <p:sp>
        <p:nvSpPr>
          <p:cNvPr id="55300" name="Title 9"/>
          <p:cNvSpPr txBox="1">
            <a:spLocks/>
          </p:cNvSpPr>
          <p:nvPr/>
        </p:nvSpPr>
        <p:spPr bwMode="auto">
          <a:xfrm>
            <a:off x="1418812" y="0"/>
            <a:ext cx="757278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F04923"/>
                </a:solidFill>
                <a:latin typeface="Soho Gothic Pro" panose="020B0503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Kinerja Operasional (1/2)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7B96F-7875-6FF2-0F49-88A0EFA09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7348" y="6318311"/>
            <a:ext cx="2133600" cy="365125"/>
          </a:xfrm>
        </p:spPr>
        <p:txBody>
          <a:bodyPr/>
          <a:lstStyle/>
          <a:p>
            <a:pPr>
              <a:defRPr/>
            </a:pPr>
            <a:fld id="{803D630F-7E64-4735-BB22-C37122B1A8E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55EA4E0-00BA-9563-416B-315560A4B919}"/>
              </a:ext>
            </a:extLst>
          </p:cNvPr>
          <p:cNvSpPr>
            <a:spLocks/>
          </p:cNvSpPr>
          <p:nvPr/>
        </p:nvSpPr>
        <p:spPr>
          <a:xfrm>
            <a:off x="0" y="842009"/>
            <a:ext cx="3430200" cy="361689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335FAA4-F3A4-18AE-9B2B-96CD0E90754F}"/>
              </a:ext>
            </a:extLst>
          </p:cNvPr>
          <p:cNvSpPr/>
          <p:nvPr/>
        </p:nvSpPr>
        <p:spPr>
          <a:xfrm>
            <a:off x="0" y="4404667"/>
            <a:ext cx="9144000" cy="875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B9F921-896E-515E-CBEA-A71797EFCF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378914"/>
            <a:ext cx="9144000" cy="2022476"/>
          </a:xfrm>
          <a:prstGeom prst="rect">
            <a:avLst/>
          </a:prstGeom>
          <a:solidFill>
            <a:srgbClr val="FFFFFF">
              <a:alpha val="9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FCC448-7F14-2D6D-8F5C-255147C897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7980" y="4448124"/>
            <a:ext cx="928751" cy="800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1298A6-7724-2FD0-CE8E-9858F9E112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9758" y="4448124"/>
            <a:ext cx="1056640" cy="8001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6B5382-9689-B449-3483-E9601DC38A0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0054" y="4448124"/>
            <a:ext cx="928751" cy="8001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01960F-9382-9941-5B45-E935FDDD006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2" y="4550739"/>
            <a:ext cx="1145502" cy="729301"/>
          </a:xfrm>
          <a:prstGeom prst="rect">
            <a:avLst/>
          </a:prstGeom>
        </p:spPr>
      </p:pic>
      <p:pic>
        <p:nvPicPr>
          <p:cNvPr id="19" name="Picture 18" descr="A picture containing graphics, circle, art, symbol&#10;&#10;Description automatically generated">
            <a:extLst>
              <a:ext uri="{FF2B5EF4-FFF2-40B4-BE49-F238E27FC236}">
                <a16:creationId xmlns:a16="http://schemas.microsoft.com/office/drawing/2014/main" id="{52C7933A-8BF2-6BB9-C0C4-F4273A01B8F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94" y="4448124"/>
            <a:ext cx="800169" cy="8001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95D8A9A-52D8-7A05-39A7-2EB7AE32D5D5}"/>
              </a:ext>
            </a:extLst>
          </p:cNvPr>
          <p:cNvSpPr txBox="1"/>
          <p:nvPr/>
        </p:nvSpPr>
        <p:spPr>
          <a:xfrm>
            <a:off x="1418812" y="6012067"/>
            <a:ext cx="995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Flights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833523-D777-CD56-3DB6-2D809E171201}"/>
              </a:ext>
            </a:extLst>
          </p:cNvPr>
          <p:cNvSpPr txBox="1"/>
          <p:nvPr/>
        </p:nvSpPr>
        <p:spPr>
          <a:xfrm>
            <a:off x="123038" y="6012067"/>
            <a:ext cx="995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Stations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5AD05D-F8AF-34DF-9A2A-C5FD382CB258}"/>
              </a:ext>
            </a:extLst>
          </p:cNvPr>
          <p:cNvSpPr txBox="1"/>
          <p:nvPr/>
        </p:nvSpPr>
        <p:spPr>
          <a:xfrm>
            <a:off x="123038" y="5271661"/>
            <a:ext cx="995680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JAS :</a:t>
            </a:r>
            <a:r>
              <a:rPr lang="en-US" sz="1600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9</a:t>
            </a:r>
            <a:endParaRPr lang="en-US" sz="1600" b="1" dirty="0">
              <a:solidFill>
                <a:srgbClr val="00B05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JAE :</a:t>
            </a:r>
            <a:r>
              <a:rPr lang="en-US" sz="1600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12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A61B252B-B786-FB4F-13DD-ABB711A296E3}"/>
              </a:ext>
            </a:extLst>
          </p:cNvPr>
          <p:cNvSpPr/>
          <p:nvPr/>
        </p:nvSpPr>
        <p:spPr>
          <a:xfrm rot="16200000">
            <a:off x="1742289" y="5652509"/>
            <a:ext cx="176639" cy="26786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410F0D-7A47-70C1-123C-F1726F9582E6}"/>
              </a:ext>
            </a:extLst>
          </p:cNvPr>
          <p:cNvSpPr txBox="1"/>
          <p:nvPr/>
        </p:nvSpPr>
        <p:spPr>
          <a:xfrm>
            <a:off x="1175014" y="5271661"/>
            <a:ext cx="521664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JAS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JAE  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34C60CA5-7C69-E3EB-6F08-1378671C967F}"/>
              </a:ext>
            </a:extLst>
          </p:cNvPr>
          <p:cNvSpPr/>
          <p:nvPr/>
        </p:nvSpPr>
        <p:spPr>
          <a:xfrm rot="16200000">
            <a:off x="1742288" y="5344542"/>
            <a:ext cx="176639" cy="26786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51A48C-ACBA-D87F-218C-15831C74F0CD}"/>
              </a:ext>
            </a:extLst>
          </p:cNvPr>
          <p:cNvSpPr txBox="1"/>
          <p:nvPr/>
        </p:nvSpPr>
        <p:spPr>
          <a:xfrm>
            <a:off x="1868011" y="5186629"/>
            <a:ext cx="985055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B050"/>
                </a:solidFill>
              </a:rPr>
              <a:t>+140%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02A884-EAD6-1962-94FA-27ABC75EE795}"/>
              </a:ext>
            </a:extLst>
          </p:cNvPr>
          <p:cNvSpPr txBox="1"/>
          <p:nvPr/>
        </p:nvSpPr>
        <p:spPr>
          <a:xfrm>
            <a:off x="1868012" y="5493069"/>
            <a:ext cx="985120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B050"/>
                </a:solidFill>
              </a:rPr>
              <a:t>+160%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DE17E3-69B3-69FD-1A03-FB69B5D39B89}"/>
              </a:ext>
            </a:extLst>
          </p:cNvPr>
          <p:cNvSpPr txBox="1"/>
          <p:nvPr/>
        </p:nvSpPr>
        <p:spPr>
          <a:xfrm>
            <a:off x="2875280" y="6010511"/>
            <a:ext cx="1360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Cargo handled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5C667F56-784E-2FEB-7E36-7948D8607C1C}"/>
              </a:ext>
            </a:extLst>
          </p:cNvPr>
          <p:cNvSpPr/>
          <p:nvPr/>
        </p:nvSpPr>
        <p:spPr>
          <a:xfrm rot="5400000" flipV="1">
            <a:off x="3167810" y="5464906"/>
            <a:ext cx="176639" cy="2678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797D95-C9E4-A2E3-777E-4AC5A6B8D221}"/>
              </a:ext>
            </a:extLst>
          </p:cNvPr>
          <p:cNvSpPr txBox="1"/>
          <p:nvPr/>
        </p:nvSpPr>
        <p:spPr>
          <a:xfrm>
            <a:off x="3316953" y="5345690"/>
            <a:ext cx="778690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-16%</a:t>
            </a:r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F9BDC56B-84EA-6EAB-DF88-58DC8B8F30F4}"/>
              </a:ext>
            </a:extLst>
          </p:cNvPr>
          <p:cNvSpPr/>
          <p:nvPr/>
        </p:nvSpPr>
        <p:spPr>
          <a:xfrm>
            <a:off x="4639425" y="4523088"/>
            <a:ext cx="778690" cy="650240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C55B0936-B8DC-2EB8-B620-3D8C5C46192E}"/>
              </a:ext>
            </a:extLst>
          </p:cNvPr>
          <p:cNvSpPr/>
          <p:nvPr/>
        </p:nvSpPr>
        <p:spPr>
          <a:xfrm rot="16200000">
            <a:off x="4579286" y="5464906"/>
            <a:ext cx="176639" cy="26786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1E73E3-B231-F135-389A-90159946C8F6}"/>
              </a:ext>
            </a:extLst>
          </p:cNvPr>
          <p:cNvSpPr txBox="1"/>
          <p:nvPr/>
        </p:nvSpPr>
        <p:spPr>
          <a:xfrm>
            <a:off x="4696855" y="5345690"/>
            <a:ext cx="985055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B050"/>
                </a:solidFill>
              </a:rPr>
              <a:t>+500%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BAB38B-9CE5-B004-0BFE-A1526BE8E5D2}"/>
              </a:ext>
            </a:extLst>
          </p:cNvPr>
          <p:cNvSpPr txBox="1"/>
          <p:nvPr/>
        </p:nvSpPr>
        <p:spPr>
          <a:xfrm>
            <a:off x="4352375" y="5828309"/>
            <a:ext cx="143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Passengers handled by ASA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3FACD2E-2ED8-27A6-72F6-BF17AAE0ACAA}"/>
              </a:ext>
            </a:extLst>
          </p:cNvPr>
          <p:cNvSpPr txBox="1"/>
          <p:nvPr/>
        </p:nvSpPr>
        <p:spPr>
          <a:xfrm>
            <a:off x="6116780" y="5355505"/>
            <a:ext cx="1132239" cy="48666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B050"/>
                </a:solidFill>
              </a:rPr>
              <a:t>+4.130%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3833E50-13B4-44AF-EF42-CBE7D74CB9B3}"/>
              </a:ext>
            </a:extLst>
          </p:cNvPr>
          <p:cNvSpPr txBox="1"/>
          <p:nvPr/>
        </p:nvSpPr>
        <p:spPr>
          <a:xfrm>
            <a:off x="5798648" y="6010534"/>
            <a:ext cx="1430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Lounge Guests</a:t>
            </a: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48147E5A-C136-D762-C04F-9CFC4F256CFB}"/>
              </a:ext>
            </a:extLst>
          </p:cNvPr>
          <p:cNvSpPr/>
          <p:nvPr/>
        </p:nvSpPr>
        <p:spPr>
          <a:xfrm rot="16200000">
            <a:off x="5947948" y="5464906"/>
            <a:ext cx="176639" cy="26786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C2B2E2-B771-98E8-4CD8-24EDA37DD044}"/>
              </a:ext>
            </a:extLst>
          </p:cNvPr>
          <p:cNvSpPr txBox="1"/>
          <p:nvPr/>
        </p:nvSpPr>
        <p:spPr>
          <a:xfrm>
            <a:off x="7290567" y="6010534"/>
            <a:ext cx="1430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Meal served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BCAA82-C173-B116-FAD2-5025252E02FF}"/>
              </a:ext>
            </a:extLst>
          </p:cNvPr>
          <p:cNvSpPr txBox="1"/>
          <p:nvPr/>
        </p:nvSpPr>
        <p:spPr>
          <a:xfrm>
            <a:off x="7824731" y="5355505"/>
            <a:ext cx="668656" cy="48666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B050"/>
                </a:solidFill>
              </a:rPr>
              <a:t>+35%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5D01897B-76CD-50B9-1E4E-BC8D12E444F6}"/>
              </a:ext>
            </a:extLst>
          </p:cNvPr>
          <p:cNvSpPr/>
          <p:nvPr/>
        </p:nvSpPr>
        <p:spPr>
          <a:xfrm rot="16200000">
            <a:off x="7583025" y="5464906"/>
            <a:ext cx="176639" cy="26786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82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778BAF-F9E7-08B2-E93B-A584C81267A1}"/>
              </a:ext>
            </a:extLst>
          </p:cNvPr>
          <p:cNvSpPr>
            <a:spLocks/>
          </p:cNvSpPr>
          <p:nvPr/>
        </p:nvSpPr>
        <p:spPr>
          <a:xfrm>
            <a:off x="4134677" y="3093396"/>
            <a:ext cx="4546681" cy="24513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17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4BE41B3-01AD-F57A-4CA6-A3A3CF6C6DA6}"/>
              </a:ext>
            </a:extLst>
          </p:cNvPr>
          <p:cNvSpPr/>
          <p:nvPr/>
        </p:nvSpPr>
        <p:spPr>
          <a:xfrm>
            <a:off x="544749" y="3093396"/>
            <a:ext cx="3394953" cy="24513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17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0AF1E02A-6B40-48C9-98E6-A5DF1D190A5D}"/>
              </a:ext>
            </a:extLst>
          </p:cNvPr>
          <p:cNvSpPr txBox="1">
            <a:spLocks/>
          </p:cNvSpPr>
          <p:nvPr/>
        </p:nvSpPr>
        <p:spPr bwMode="auto">
          <a:xfrm>
            <a:off x="1447800" y="-32860"/>
            <a:ext cx="723355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F04923"/>
                </a:solidFill>
                <a:latin typeface="Soho Gothic Pro" panose="020B0503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Kinerja Operasional (2/2)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53661-B221-C7AE-E8D2-9EC02D295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D630F-7E64-4735-BB22-C37122B1A8E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 descr="A group of people cleaning windows of a building&#10;&#10;Description automatically generated with medium confidence">
            <a:extLst>
              <a:ext uri="{FF2B5EF4-FFF2-40B4-BE49-F238E27FC236}">
                <a16:creationId xmlns:a16="http://schemas.microsoft.com/office/drawing/2014/main" id="{9226ED1A-44CF-77CE-1209-32E22B40FC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25" y="1377660"/>
            <a:ext cx="3030319" cy="2698230"/>
          </a:xfrm>
          <a:prstGeom prst="rect">
            <a:avLst/>
          </a:prstGeom>
          <a:effectLst>
            <a:outerShdw blurRad="317500" algn="ctr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7" descr="A picture containing engineering, machine, plane, spacecraft&#10;&#10;Description automatically generated">
            <a:extLst>
              <a:ext uri="{FF2B5EF4-FFF2-40B4-BE49-F238E27FC236}">
                <a16:creationId xmlns:a16="http://schemas.microsoft.com/office/drawing/2014/main" id="{C8BA5E69-BCCA-E641-7FE4-23880F6CEA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714" y="1377660"/>
            <a:ext cx="4255273" cy="2698230"/>
          </a:xfrm>
          <a:prstGeom prst="rect">
            <a:avLst/>
          </a:prstGeom>
          <a:effectLst>
            <a:outerShdw blurRad="317500" algn="ctr" rotWithShape="0">
              <a:prstClr val="black">
                <a:alpha val="15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1CEE38-72BD-07BC-90DF-7BBE475D4737}"/>
              </a:ext>
            </a:extLst>
          </p:cNvPr>
          <p:cNvSpPr txBox="1"/>
          <p:nvPr/>
        </p:nvSpPr>
        <p:spPr>
          <a:xfrm>
            <a:off x="739724" y="4326829"/>
            <a:ext cx="3030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Menghentikan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kegiatan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operasional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usaha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CASB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per 1 Januari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A57FB-4D8C-0FFD-F4D6-5F0211F3CCC9}"/>
              </a:ext>
            </a:extLst>
          </p:cNvPr>
          <p:cNvSpPr txBox="1"/>
          <p:nvPr/>
        </p:nvSpPr>
        <p:spPr>
          <a:xfrm>
            <a:off x="4806690" y="4326829"/>
            <a:ext cx="337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Perseroan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sedang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dalam proses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restrukturisasi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JATC</a:t>
            </a:r>
          </a:p>
        </p:txBody>
      </p:sp>
    </p:spTree>
    <p:extLst>
      <p:ext uri="{BB962C8B-B14F-4D97-AF65-F5344CB8AC3E}">
        <p14:creationId xmlns:p14="http://schemas.microsoft.com/office/powerpoint/2010/main" val="1342706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 descr="A picture containing clothing, person, wheel, plane&#10;&#10;Description automatically generated">
            <a:extLst>
              <a:ext uri="{FF2B5EF4-FFF2-40B4-BE49-F238E27FC236}">
                <a16:creationId xmlns:a16="http://schemas.microsoft.com/office/drawing/2014/main" id="{05F1041E-3AB2-4AD7-40F4-1E641F7DAB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323" y="5350213"/>
            <a:ext cx="2009677" cy="1507258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4425" y="12074"/>
            <a:ext cx="365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Demografi Karyawan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067B2-40C2-57CD-156A-88A8F70F0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B0D04-04D3-43F3-87EC-007666C1DA5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49" descr="A group of people walking in a building&#10;&#10;Description automatically generated with low confidence">
            <a:extLst>
              <a:ext uri="{FF2B5EF4-FFF2-40B4-BE49-F238E27FC236}">
                <a16:creationId xmlns:a16="http://schemas.microsoft.com/office/drawing/2014/main" id="{E68BD482-C767-C4AB-9640-E272B601AD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274"/>
            <a:ext cx="3112761" cy="466419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164E331-FCCC-FACC-E712-753446FC1C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107" y="903757"/>
            <a:ext cx="4627364" cy="158652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AF194038-7DD8-FBB0-442C-B16C6DD3A1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107" y="2752929"/>
            <a:ext cx="3931418" cy="442788"/>
          </a:xfrm>
          <a:prstGeom prst="rect">
            <a:avLst/>
          </a:prstGeom>
        </p:spPr>
      </p:pic>
      <p:pic>
        <p:nvPicPr>
          <p:cNvPr id="99" name="Picture 98" descr="A group of people in safety vests&#10;&#10;Description automatically generated with medium confidence">
            <a:extLst>
              <a:ext uri="{FF2B5EF4-FFF2-40B4-BE49-F238E27FC236}">
                <a16:creationId xmlns:a16="http://schemas.microsoft.com/office/drawing/2014/main" id="{AB31F1B4-41F0-D035-685C-9AA70D88411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85175"/>
            <a:ext cx="3112761" cy="2079090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C33DA37-1C35-1D0C-387E-35FC49E001AE}"/>
              </a:ext>
            </a:extLst>
          </p:cNvPr>
          <p:cNvGrpSpPr/>
          <p:nvPr/>
        </p:nvGrpSpPr>
        <p:grpSpPr>
          <a:xfrm>
            <a:off x="3093368" y="5350213"/>
            <a:ext cx="4228305" cy="1514052"/>
            <a:chOff x="3093368" y="4945211"/>
            <a:chExt cx="5359357" cy="1919054"/>
          </a:xfrm>
        </p:grpSpPr>
        <p:pic>
          <p:nvPicPr>
            <p:cNvPr id="97" name="Picture 96" descr="A group of people eating in a room&#10;&#10;Description automatically generated with low confidence">
              <a:extLst>
                <a:ext uri="{FF2B5EF4-FFF2-40B4-BE49-F238E27FC236}">
                  <a16:creationId xmlns:a16="http://schemas.microsoft.com/office/drawing/2014/main" id="{2DC75BC3-5DE1-95AA-8170-2BA3945A0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93368" y="4945211"/>
              <a:ext cx="3112761" cy="1910443"/>
            </a:xfrm>
            <a:prstGeom prst="rect">
              <a:avLst/>
            </a:prstGeom>
          </p:spPr>
        </p:pic>
        <p:pic>
          <p:nvPicPr>
            <p:cNvPr id="101" name="Picture 100" descr="A picture containing indoor, cook, fast food, food processing&#10;&#10;Description automatically generated">
              <a:extLst>
                <a:ext uri="{FF2B5EF4-FFF2-40B4-BE49-F238E27FC236}">
                  <a16:creationId xmlns:a16="http://schemas.microsoft.com/office/drawing/2014/main" id="{C6F19803-D9DD-0F18-AF14-A8AB7CA647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14853" y="4945211"/>
              <a:ext cx="2937872" cy="191905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3934" y="3166982"/>
            <a:ext cx="6135872" cy="204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16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FA76CC-AF73-2542-B094-D4A906C709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225"/>
          <a:stretch/>
        </p:blipFill>
        <p:spPr>
          <a:xfrm>
            <a:off x="778195" y="4216135"/>
            <a:ext cx="3084631" cy="23227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D393337-0062-B42D-2D91-964B6578E5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948" y="4216135"/>
            <a:ext cx="3099406" cy="22976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6DE014-DA43-824C-DC27-8E52BBF06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5948" y="1346084"/>
            <a:ext cx="3099406" cy="2314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792B77-68A4-01FC-98F5-260B2AFB08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970" y="1346085"/>
            <a:ext cx="3099406" cy="2314579"/>
          </a:xfrm>
          <a:prstGeom prst="rect">
            <a:avLst/>
          </a:prstGeom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570784" y="27036"/>
            <a:ext cx="392899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Sumber Daya Manusia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70901" y="3842769"/>
            <a:ext cx="2650341" cy="445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EMPLOYEE ENGAGEMENT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339440" y="1007865"/>
            <a:ext cx="2090637" cy="3803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BLENDED TRAINING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35263" y="1003642"/>
            <a:ext cx="240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COVID-19 PREVENTION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05157" y="3863733"/>
            <a:ext cx="277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BUSINESS RESTRUCTURING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3AD993-D608-AEDE-FA5B-B6898F893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B0D04-04D3-43F3-87EC-007666C1DA5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781FCC-6D8D-E9CF-A7D4-7A7494B8B60E}"/>
              </a:ext>
            </a:extLst>
          </p:cNvPr>
          <p:cNvGrpSpPr/>
          <p:nvPr/>
        </p:nvGrpSpPr>
        <p:grpSpPr>
          <a:xfrm>
            <a:off x="310712" y="945274"/>
            <a:ext cx="765344" cy="765344"/>
            <a:chOff x="243571" y="930566"/>
            <a:chExt cx="990937" cy="99093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48ECEC1-3F58-799B-C087-834B4F36666B}"/>
                </a:ext>
              </a:extLst>
            </p:cNvPr>
            <p:cNvSpPr/>
            <p:nvPr/>
          </p:nvSpPr>
          <p:spPr>
            <a:xfrm>
              <a:off x="243571" y="930566"/>
              <a:ext cx="990937" cy="99093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 descr="A person holding a shield&#10;&#10;Description automatically generated">
              <a:extLst>
                <a:ext uri="{FF2B5EF4-FFF2-40B4-BE49-F238E27FC236}">
                  <a16:creationId xmlns:a16="http://schemas.microsoft.com/office/drawing/2014/main" id="{8BF9AA1A-B206-91C2-E022-488576735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34" y="1125429"/>
              <a:ext cx="601211" cy="60121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908168-FCE1-7125-8707-B39DF7AF218F}"/>
              </a:ext>
            </a:extLst>
          </p:cNvPr>
          <p:cNvGrpSpPr/>
          <p:nvPr/>
        </p:nvGrpSpPr>
        <p:grpSpPr>
          <a:xfrm>
            <a:off x="4520011" y="956289"/>
            <a:ext cx="765344" cy="765344"/>
            <a:chOff x="4406869" y="872233"/>
            <a:chExt cx="990937" cy="99093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8A017B-B89B-8D86-7A7D-F592C2DF6215}"/>
                </a:ext>
              </a:extLst>
            </p:cNvPr>
            <p:cNvSpPr/>
            <p:nvPr/>
          </p:nvSpPr>
          <p:spPr>
            <a:xfrm>
              <a:off x="4406869" y="872233"/>
              <a:ext cx="990937" cy="99093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Picture 9" descr="A person pointing at a white board&#10;&#10;Description automatically generated with low confidence">
              <a:extLst>
                <a:ext uri="{FF2B5EF4-FFF2-40B4-BE49-F238E27FC236}">
                  <a16:creationId xmlns:a16="http://schemas.microsoft.com/office/drawing/2014/main" id="{16E697E2-F9C1-E0B7-2B68-FD5FC7E84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1694" y="1067058"/>
              <a:ext cx="601286" cy="60128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57F63D-09C4-7FA3-DCE5-46CF900A21C7}"/>
              </a:ext>
            </a:extLst>
          </p:cNvPr>
          <p:cNvGrpSpPr/>
          <p:nvPr/>
        </p:nvGrpSpPr>
        <p:grpSpPr>
          <a:xfrm>
            <a:off x="4549196" y="3830606"/>
            <a:ext cx="765344" cy="765344"/>
            <a:chOff x="4367514" y="3839084"/>
            <a:chExt cx="990937" cy="99093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C536EB5-B2D5-C345-E150-31431E25A72C}"/>
                </a:ext>
              </a:extLst>
            </p:cNvPr>
            <p:cNvSpPr/>
            <p:nvPr/>
          </p:nvSpPr>
          <p:spPr>
            <a:xfrm>
              <a:off x="4367514" y="3839084"/>
              <a:ext cx="990937" cy="99093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5" descr="A group of people holding hands&#10;&#10;Description automatically generated with medium confidence">
              <a:extLst>
                <a:ext uri="{FF2B5EF4-FFF2-40B4-BE49-F238E27FC236}">
                  <a16:creationId xmlns:a16="http://schemas.microsoft.com/office/drawing/2014/main" id="{018A15D5-AEF2-20A7-3AE5-B887C514F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2297" y="4033867"/>
              <a:ext cx="601370" cy="60137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0FBC805-CD93-AF48-E860-ED327F8400EA}"/>
              </a:ext>
            </a:extLst>
          </p:cNvPr>
          <p:cNvGrpSpPr/>
          <p:nvPr/>
        </p:nvGrpSpPr>
        <p:grpSpPr>
          <a:xfrm>
            <a:off x="311518" y="3820878"/>
            <a:ext cx="765344" cy="765344"/>
            <a:chOff x="167672" y="3869816"/>
            <a:chExt cx="990937" cy="99093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741E5C7-9B07-F940-08A8-9B868BEFFBEA}"/>
                </a:ext>
              </a:extLst>
            </p:cNvPr>
            <p:cNvSpPr/>
            <p:nvPr/>
          </p:nvSpPr>
          <p:spPr>
            <a:xfrm>
              <a:off x="167672" y="3869816"/>
              <a:ext cx="990937" cy="99093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Picture 7" descr="A group of people with a gear&#10;&#10;Description automatically generated with low confidence">
              <a:extLst>
                <a:ext uri="{FF2B5EF4-FFF2-40B4-BE49-F238E27FC236}">
                  <a16:creationId xmlns:a16="http://schemas.microsoft.com/office/drawing/2014/main" id="{6623ACB2-E79E-998A-2BB5-E50D1FA27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497" y="4064641"/>
              <a:ext cx="601286" cy="60128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77D96F4-E8AA-7F54-B0B6-B436A4059EB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0038" t="-19980" r="22728" b="36753"/>
          <a:stretch/>
        </p:blipFill>
        <p:spPr>
          <a:xfrm>
            <a:off x="778195" y="4960129"/>
            <a:ext cx="1400560" cy="155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47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85AE41-E632-14F2-999C-E2B2B63CA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83" y="938178"/>
            <a:ext cx="5064344" cy="2276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DE3ED1-EB7D-5A78-F417-7B76C4B681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7074" y="938178"/>
            <a:ext cx="4046926" cy="2276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9D25E2-375D-D3CF-8C10-FC1098C53A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83" y="4810807"/>
            <a:ext cx="3276986" cy="2036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19A6A2-3AFA-BA47-415E-12EC88E7F3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8527" y="4801035"/>
            <a:ext cx="3262919" cy="2036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FFE7B6-6BA9-F75E-2525-3EF628DD36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069" y="4801035"/>
            <a:ext cx="2512931" cy="2056965"/>
          </a:xfrm>
          <a:prstGeom prst="rect">
            <a:avLst/>
          </a:prstGeom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536908" y="0"/>
            <a:ext cx="651759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Tanggung Jawab Sosial Perusahaan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3AD993-D608-AEDE-FA5B-B6898F893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7B0D04-04D3-43F3-87EC-007666C1DA5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F9A061-1F6E-58CF-D4DC-A52EEA1001E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104" y="3261534"/>
            <a:ext cx="2599792" cy="15041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2B231F-C416-3B5F-34F5-36934FED41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0536" y="3261834"/>
            <a:ext cx="1985842" cy="15038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53FCB6-3246-0987-D9B6-E8C24CC4EB9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018" y="3261534"/>
            <a:ext cx="1188982" cy="1503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FDDE55-BAA6-3A17-EB7C-48A9F9DBE4F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176" y="3256185"/>
            <a:ext cx="1515288" cy="15081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9ACC00-7210-7D6A-931C-4765909226D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-8083" y="3262814"/>
            <a:ext cx="1657950" cy="15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7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B8F9654-ACA6-5BCE-418F-CA0151FD87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322" y="5492641"/>
            <a:ext cx="1011677" cy="136536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42197" y="0"/>
            <a:ext cx="746210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Aktivitas Keberlanjutan Perseroan (1/2)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102" y="865496"/>
            <a:ext cx="4621451" cy="587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Aktivitas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Keberlanjutan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-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Sosial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Memberikan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donasi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dalam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rangka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perayaan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hari-hari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besar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keagamaan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serta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hari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besar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nasional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lainnya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yang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dilakukan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di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beberapa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lokasi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wilayah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operasional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Perseroan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Melaksanakan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vaksinasi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COVID-19 dosis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ketiga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vaksin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booster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).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Mengadakan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acara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Buka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Puasa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Bersama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dan 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santunan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kepada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anak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yatim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kemanusiaan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dalam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rangka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membantu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korban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bencana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gempa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di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Cianjur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  <a:defRPr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Aktivitas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Keberlanjutan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–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Sumber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Daya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Manusia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Program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pelatihan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karyawan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secara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online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maupun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offline 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Program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pengembangan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karir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karyawan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Program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kepuasan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dan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kesejahteraan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karyawan</a:t>
            </a:r>
            <a:r>
              <a:rPr lang="fi-FI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fi-FI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Program kepuasan pelanggan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fi-FI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Program Kesehatan dan Keselamatan Kerja (K3) untuk para karyawan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4352B-8C52-48EE-277E-DA1B847E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4289" y="6376595"/>
            <a:ext cx="2133600" cy="365125"/>
          </a:xfrm>
        </p:spPr>
        <p:txBody>
          <a:bodyPr/>
          <a:lstStyle/>
          <a:p>
            <a:pPr>
              <a:defRPr/>
            </a:pPr>
            <a:fld id="{803D630F-7E64-4735-BB22-C37122B1A8E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DB371-2779-95DF-D0A5-74CF30F1F7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960" y="838200"/>
            <a:ext cx="4006040" cy="1800695"/>
          </a:xfrm>
          <a:prstGeom prst="rect">
            <a:avLst/>
          </a:prstGeom>
        </p:spPr>
      </p:pic>
      <p:pic>
        <p:nvPicPr>
          <p:cNvPr id="6" name="Picture 5" descr="A picture containing chair, indoor, clothing, person&#10;&#10;Description automatically generated">
            <a:extLst>
              <a:ext uri="{FF2B5EF4-FFF2-40B4-BE49-F238E27FC236}">
                <a16:creationId xmlns:a16="http://schemas.microsoft.com/office/drawing/2014/main" id="{B03BEA48-5E7E-FDE9-99AB-B29C6B5DB4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7960" y="2654518"/>
            <a:ext cx="4006040" cy="15295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FE4920-DA40-583F-CB3B-FADF11FEF6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960" y="5492641"/>
            <a:ext cx="2955453" cy="136405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ADF2A9F-85D3-65DB-A504-908D1242653A}"/>
              </a:ext>
            </a:extLst>
          </p:cNvPr>
          <p:cNvGrpSpPr/>
          <p:nvPr/>
        </p:nvGrpSpPr>
        <p:grpSpPr>
          <a:xfrm>
            <a:off x="5147688" y="3946622"/>
            <a:ext cx="3997316" cy="1529508"/>
            <a:chOff x="3787823" y="3477095"/>
            <a:chExt cx="5347453" cy="1999035"/>
          </a:xfrm>
        </p:grpSpPr>
        <p:pic>
          <p:nvPicPr>
            <p:cNvPr id="13" name="Picture 12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34BA95A6-134C-3CFD-A33B-07C4B8479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9896" y="3477095"/>
              <a:ext cx="2665380" cy="1999035"/>
            </a:xfrm>
            <a:prstGeom prst="rect">
              <a:avLst/>
            </a:prstGeom>
          </p:spPr>
        </p:pic>
        <p:pic>
          <p:nvPicPr>
            <p:cNvPr id="15" name="Picture 14" descr="A group of people standing in a mosque&#10;&#10;Description automatically generated with medium confidence">
              <a:extLst>
                <a:ext uri="{FF2B5EF4-FFF2-40B4-BE49-F238E27FC236}">
                  <a16:creationId xmlns:a16="http://schemas.microsoft.com/office/drawing/2014/main" id="{F8841F4B-DF19-98A8-82D1-E43C04ECC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7823" y="3477095"/>
              <a:ext cx="2652888" cy="1989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4118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42197" y="0"/>
            <a:ext cx="746210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Aktivitas Keberlanjutan Perseroan (2/2)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102" y="865496"/>
            <a:ext cx="4261528" cy="507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Aktivitas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Keberlanjutan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-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Lingkungan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Program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kebijakan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tidak menggunakan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botol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plastik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sekali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pakai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Program pengelolaan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limbah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deterjen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limbah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medis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infeksius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limbah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Bahan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Berbahaya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Beracun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(B3) dan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pengelolaan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limbah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sisa </a:t>
            </a:r>
            <a:r>
              <a:rPr lang="es-E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makanan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Menanam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pohon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bakau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dan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membersihkan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pantai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di Bali.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Melakukan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donasi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di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lingkungan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hidup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sedunia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  <a:defRPr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Aktivitas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Keberlanjutan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- Ekonomi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Program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penghematan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penggunaan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bahan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bakar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it-IT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Program penghematan penggunaan air dan listrik 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Program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penghematan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penggunaan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kertas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C92B29-EAD3-0930-8429-3A12ED47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D630F-7E64-4735-BB22-C37122B1A8E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" name="Picture 4" descr="A sticker of a plastic bag and a bottle&#10;&#10;Description automatically generated with low confidence">
            <a:extLst>
              <a:ext uri="{FF2B5EF4-FFF2-40B4-BE49-F238E27FC236}">
                <a16:creationId xmlns:a16="http://schemas.microsoft.com/office/drawing/2014/main" id="{6A803EB9-D57C-1062-6EA6-1770B0DAAB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49931"/>
            <a:ext cx="2287087" cy="1736082"/>
          </a:xfrm>
          <a:prstGeom prst="rect">
            <a:avLst/>
          </a:prstGeom>
        </p:spPr>
      </p:pic>
      <p:pic>
        <p:nvPicPr>
          <p:cNvPr id="8" name="Picture 7" descr="A picture containing solar, circle, solar cell&#10;&#10;Description automatically generated">
            <a:extLst>
              <a:ext uri="{FF2B5EF4-FFF2-40B4-BE49-F238E27FC236}">
                <a16:creationId xmlns:a16="http://schemas.microsoft.com/office/drawing/2014/main" id="{00B438B6-6E8F-DEB4-D019-3AEA26B9D7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424" y="1067065"/>
            <a:ext cx="1365292" cy="1365292"/>
          </a:xfrm>
          <a:prstGeom prst="rect">
            <a:avLst/>
          </a:prstGeom>
        </p:spPr>
      </p:pic>
      <p:pic>
        <p:nvPicPr>
          <p:cNvPr id="10" name="Picture 9" descr="A water drop with a city and windmills inside&#10;&#10;Description automatically generated with low confidence">
            <a:extLst>
              <a:ext uri="{FF2B5EF4-FFF2-40B4-BE49-F238E27FC236}">
                <a16:creationId xmlns:a16="http://schemas.microsoft.com/office/drawing/2014/main" id="{B91C9D97-CAB6-3C33-ABA2-BA2795BF2E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456" y="2523594"/>
            <a:ext cx="1870759" cy="1870759"/>
          </a:xfrm>
          <a:prstGeom prst="rect">
            <a:avLst/>
          </a:prstGeom>
        </p:spPr>
      </p:pic>
      <p:pic>
        <p:nvPicPr>
          <p:cNvPr id="12" name="Picture 11" descr="A picture containing screenshot, text, cartoon, graphics&#10;&#10;Description automatically generated">
            <a:extLst>
              <a:ext uri="{FF2B5EF4-FFF2-40B4-BE49-F238E27FC236}">
                <a16:creationId xmlns:a16="http://schemas.microsoft.com/office/drawing/2014/main" id="{E5B77715-636C-47E2-ED3E-FAF26FA0F3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703" y="4135262"/>
            <a:ext cx="1830205" cy="1540504"/>
          </a:xfrm>
          <a:prstGeom prst="rect">
            <a:avLst/>
          </a:prstGeom>
        </p:spPr>
      </p:pic>
      <p:pic>
        <p:nvPicPr>
          <p:cNvPr id="14" name="Picture 13" descr="A tree with papers on it&#10;&#10;Description automatically generated with low confidence">
            <a:extLst>
              <a:ext uri="{FF2B5EF4-FFF2-40B4-BE49-F238E27FC236}">
                <a16:creationId xmlns:a16="http://schemas.microsoft.com/office/drawing/2014/main" id="{64CA8702-2CEA-91BF-2B61-5B81B8B0103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2892362"/>
            <a:ext cx="2287088" cy="323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650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990600" y="2667000"/>
            <a:ext cx="7239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b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DIREKSI</a:t>
            </a:r>
            <a:endParaRPr lang="id-ID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96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91916" y="0"/>
            <a:ext cx="751238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8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Usulan Keputusan Mata Acara Pertama</a:t>
            </a:r>
            <a:endParaRPr lang="en-US" altLang="en-US" sz="2800" b="1" dirty="0">
              <a:solidFill>
                <a:srgbClr val="00206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type="subTitle" idx="1"/>
          </p:nvPr>
        </p:nvSpPr>
        <p:spPr>
          <a:xfrm>
            <a:off x="259307" y="898160"/>
            <a:ext cx="8503693" cy="3643860"/>
          </a:xfrm>
        </p:spPr>
        <p:txBody>
          <a:bodyPr>
            <a:no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Menyetujui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menerima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baik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atas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Laporan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Perseroan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buku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berakhir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tanggal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31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Desember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2022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persetujuan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pengesahan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atas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Laporan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Keuangan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Perseroan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termasuk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dalamnya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Neraca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Perhitungan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Rugi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Perseroan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buku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berakhir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tanggal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31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Desember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2022 yang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telah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diaudit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oleh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Akuntan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Publik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Independen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Kantor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Akuntan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Publik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Purwantono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Sungkoro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&amp;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Surja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persetujuan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atas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laporan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tugas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pengawasan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Dewan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Komisaris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Perseroan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buku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berakhir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tanggal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31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Desember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2022,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memberikan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pelunasan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pembebasan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tanggung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jawab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sepenuhnya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acquit et de charge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seluruh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anggota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Direksi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Dewan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Komisaris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Perseroan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atas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tindakan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pengurusan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pengawasan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telah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dalam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buku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berakhir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tanggal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31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Desember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2022</a:t>
            </a:r>
            <a:r>
              <a:rPr lang="fi-FI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8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AABA88-3BDC-0F3D-6BA5-094BDCFF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2249" y="998616"/>
            <a:ext cx="8610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800100" lvl="1" indent="-342900" algn="just">
              <a:buFont typeface="+mj-lt"/>
              <a:buAutoNum type="alphaLcPeriod" startAt="3"/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Bagi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para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Pemegang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Saham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kuasa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mereka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berpartisipasi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melalui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aplikasi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eASY.KSEI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mengajukan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pertanyaan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dan/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pendapat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melalui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fitur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chat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pada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kolom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</a:rPr>
              <a:t>“Electronic Option”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tersedia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dalam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layar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E-Meeting Hall  di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aplikasi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eASY.KSEI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dengan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menyebutkan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nama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lengkap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jumlah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lembar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saham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dimiliki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Pertanyaan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dan/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pendapat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hanya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disampaikan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selama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kolom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</a:rPr>
              <a:t>“General Meeting Flow Text”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berstatus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</a:rPr>
              <a:t>discussion started for agenda item no. [*]”.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Perseroan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hanya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memberikan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tanggapan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/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jawaban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atas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pertanyaan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dan/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pendapat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diajukan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langsung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dalam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ruang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Rapat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dan/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melalui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kolom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</a:rPr>
              <a:t>“Electronic Option”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dalam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sistem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eASY.KSEI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Fitur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Q&amp;A (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seperti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</a:rPr>
              <a:t>raise hand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dan 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</a:rPr>
              <a:t>chat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) yang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tersedia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pada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Zoom webinar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dinon-aktifkan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sehingga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pertanyaan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dan/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pendapat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hanya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diajukan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melalui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sistem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eASY.KSEI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marL="800100" lvl="1" indent="-342900" algn="just">
              <a:buFont typeface="+mj-lt"/>
              <a:buAutoNum type="alphaLcPeriod" startAt="4"/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Penentuan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mekanisme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pelaksanaan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diskusi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per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mata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acara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Rapat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secara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tertulis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melalui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E-Meeting Hall di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aplikasi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eASY.KSEI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merupakan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kewenangan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Perseroan.</a:t>
            </a:r>
          </a:p>
          <a:p>
            <a:pPr marL="800100" lvl="1" indent="-342900" algn="just">
              <a:buFont typeface="+mj-lt"/>
              <a:buAutoNum type="alphaLcPeriod" startAt="4"/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Pimpinan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Rapat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membacakan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pertanyaan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diajukan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oleh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Pemegang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Saham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kuasanya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sah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meminta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Direksi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dan/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pihak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terkait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untuk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menjawab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menanggapinya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8363F4-DC69-F902-C483-6728D5ED9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875" y="0"/>
            <a:ext cx="737697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Pokok – Pokok Tata Tertib (lanjutan)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7D6531-E43D-47CB-3CF7-BD8CBD01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z="1600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61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07959" y="0"/>
            <a:ext cx="750904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Mata Acara Kedua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038254"/>
            <a:ext cx="88591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algn="just"/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Persetujuan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penetapan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penggunaan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laba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bersih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Perseroan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tahun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buku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berakhir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pada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tanggal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31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Desember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2022.</a:t>
            </a:r>
            <a:endParaRPr lang="en-ID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7B6A70-1408-EBC8-08DF-8F19F7D4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ctrTitle"/>
          </p:nvPr>
        </p:nvSpPr>
        <p:spPr bwMode="auto">
          <a:xfrm>
            <a:off x="1475874" y="0"/>
            <a:ext cx="7477626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Usulan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Keputusan Mata Acara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Kedua</a:t>
            </a:r>
            <a:endParaRPr lang="id-ID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type="subTitle" idx="1"/>
          </p:nvPr>
        </p:nvSpPr>
        <p:spPr>
          <a:xfrm>
            <a:off x="247973" y="986020"/>
            <a:ext cx="8570563" cy="5032010"/>
          </a:xfrm>
          <a:noFill/>
        </p:spPr>
        <p:txBody>
          <a:bodyPr>
            <a:noAutofit/>
          </a:bodyPr>
          <a:lstStyle/>
          <a:p>
            <a:pPr algn="just"/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Menyetujui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menetapkan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penggunaan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bersih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Perseroan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buku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berakhir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tanggal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31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Desember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2022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besar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Rp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289.798.000.000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(dua ratus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delapan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puluh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sembilan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Miliar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tujuh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ratus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sembilan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puluh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delapan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juta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Rupiah)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dibukukan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ditahan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Perseroan yang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belum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ditentukan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penggunaannya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buAutoNum type="alphaLcPeriod"/>
            </a:pPr>
            <a:endParaRPr lang="en-ID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id-ID" sz="2000" b="1" u="sng" dirty="0">
              <a:solidFill>
                <a:schemeClr val="tx1"/>
              </a:solidFill>
              <a:highlight>
                <a:srgbClr val="FFFF00"/>
              </a:highlight>
              <a:latin typeface="Soho Gothic Pr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B9FF57-393E-2EC8-AB4A-C1001803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724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75875" y="0"/>
            <a:ext cx="754112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Mata Acara Ketiga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19920" y="1053643"/>
            <a:ext cx="9017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algn="just"/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Penunjukan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Akuntan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Publik dan/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atau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Kantor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Akuntan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Publik yang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melakukan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audit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atas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Laporan Keuangan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Perseroan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tahun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buku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berakhir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pada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tanggal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31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Desember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2023.</a:t>
            </a:r>
            <a:endParaRPr lang="en-ID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38F8D-0690-4D56-3DBA-CB861E23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3413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ctrTitle"/>
          </p:nvPr>
        </p:nvSpPr>
        <p:spPr bwMode="auto">
          <a:xfrm>
            <a:off x="1491916" y="0"/>
            <a:ext cx="7461584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800" b="1" dirty="0">
                <a:solidFill>
                  <a:srgbClr val="F049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Usulan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Keputusan Mata Acara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Ketiga</a:t>
            </a:r>
            <a:endParaRPr lang="id-ID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type="subTitle" idx="1"/>
          </p:nvPr>
        </p:nvSpPr>
        <p:spPr>
          <a:xfrm>
            <a:off x="304800" y="913150"/>
            <a:ext cx="8648700" cy="4972050"/>
          </a:xfrm>
          <a:noFill/>
        </p:spPr>
        <p:txBody>
          <a:bodyPr>
            <a:no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Menyetujui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kuasa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wewenang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Dewan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Komisaris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Perseroan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memperhatikan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rekomendasi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Komite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Audit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menunjuk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Kantor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Akuntan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Publik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Purwantono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Sungkoro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Surja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audit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buku-buku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Perseroan yang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berakhir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tanggal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Desember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2023.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Menyetujui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wewenang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Dewan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Komisaris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Perseroan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penunjukan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Akuntan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Publik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beserta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imbalan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syarat-syarat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juga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kewenangan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Dewan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Komisaris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Kantor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Akuntan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Publik dan/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Akuntan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Publik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pengganti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ketidaksepakatan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apapun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Akuntan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Publik dan/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Kantor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Akuntan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Publik yang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ditunjuk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sebelumnya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id-ID" sz="2000" b="1" u="sng" dirty="0">
              <a:solidFill>
                <a:srgbClr val="002060"/>
              </a:solidFill>
              <a:latin typeface="Soho Gothic Pr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C02681-BB09-A440-AEEE-111D1D84C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622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91175" y="0"/>
            <a:ext cx="751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Mata Acara Keempat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9828" y="1018733"/>
            <a:ext cx="84492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Penetapan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remunerasi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bagi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anggota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Dewan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Komisaris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anggota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Direksi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Perseroan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Tahun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2023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486682-54D1-A5F3-BBD1-CDB8E904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09076" y="0"/>
            <a:ext cx="758252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600" b="1" dirty="0">
                <a:solidFill>
                  <a:srgbClr val="002060"/>
                </a:solidFill>
                <a:latin typeface="Arial" panose="020B0604020202020204" pitchFamily="34" charset="0"/>
              </a:rPr>
              <a:t>Usulan Keputusan Mata Acara Keempat</a:t>
            </a:r>
            <a:endParaRPr lang="en-US" altLang="en-US" sz="2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type="subTitle" idx="1"/>
          </p:nvPr>
        </p:nvSpPr>
        <p:spPr>
          <a:xfrm>
            <a:off x="409074" y="958120"/>
            <a:ext cx="8430126" cy="48006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Menyetujui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</a:t>
            </a:r>
            <a:r>
              <a:rPr lang="id-ID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emberikan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kuasa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k</a:t>
            </a:r>
            <a:r>
              <a:rPr lang="id-ID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ewenang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id-ID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kepada Dewan Komisaris Perseroan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terlebih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dahulu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memperhatikan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saran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masukan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Komite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Remunerasi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Perseroan,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menetapkan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besarnya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remunerasi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tunjangan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bagi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anggota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Direksi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anggota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Dewan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Komisaris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Buku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2023.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4FB6A0-B435-FE87-0B31-B90DDB27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050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952500" y="2590800"/>
            <a:ext cx="7239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Soho Gothic Pro"/>
              </a:rPr>
              <a:t>PENUTUP</a:t>
            </a:r>
            <a:endParaRPr lang="id-ID" altLang="en-US" sz="4500" dirty="0">
              <a:latin typeface="Soho Gothic Pro"/>
            </a:endParaRPr>
          </a:p>
        </p:txBody>
      </p:sp>
    </p:spTree>
    <p:extLst>
      <p:ext uri="{BB962C8B-B14F-4D97-AF65-F5344CB8AC3E}">
        <p14:creationId xmlns:p14="http://schemas.microsoft.com/office/powerpoint/2010/main" val="15086419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Box 5"/>
          <p:cNvSpPr txBox="1">
            <a:spLocks noChangeArrowheads="1"/>
          </p:cNvSpPr>
          <p:nvPr/>
        </p:nvSpPr>
        <p:spPr bwMode="auto">
          <a:xfrm>
            <a:off x="457200" y="2362200"/>
            <a:ext cx="36886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4400" b="1" dirty="0">
                <a:solidFill>
                  <a:srgbClr val="023F88"/>
                </a:solidFill>
                <a:latin typeface="Arial" panose="020B0604020202020204" pitchFamily="34" charset="0"/>
              </a:rPr>
              <a:t>Terima Kasih</a:t>
            </a:r>
            <a:endParaRPr lang="en-US" altLang="en-US" sz="4400" b="1" dirty="0">
              <a:solidFill>
                <a:srgbClr val="023F88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024313"/>
            <a:ext cx="2591607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23F88"/>
                </a:solidFill>
                <a:latin typeface="Arial" panose="020B0604020202020204" pitchFamily="34" charset="0"/>
              </a:rPr>
              <a:t>PT. Cardig Aero Service,Tbk</a:t>
            </a:r>
            <a:br>
              <a:rPr lang="pt-BR" sz="1200" dirty="0">
                <a:solidFill>
                  <a:srgbClr val="023F88"/>
                </a:solidFill>
                <a:latin typeface="Arial" panose="020B0604020202020204" pitchFamily="34" charset="0"/>
              </a:rPr>
            </a:b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Menara Cardig 3rd Floor</a:t>
            </a:r>
            <a:b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Jl. Raya Halim Perdanakusuma</a:t>
            </a:r>
            <a:b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Jakarta 13650, Indonesia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T. +62 21 8087 5050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F. +62 21 8088 5001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E. corporatesecretary@pt-cas.com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rgbClr val="023F88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rgbClr val="F04923"/>
                </a:solidFill>
                <a:latin typeface="Arial" panose="020B0604020202020204" pitchFamily="34" charset="0"/>
              </a:rPr>
              <a:t>www.pt-cas.com</a:t>
            </a:r>
            <a:endParaRPr lang="en-US" sz="1200" dirty="0">
              <a:solidFill>
                <a:srgbClr val="F04923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5AB964-208C-3101-DF27-EB298EDA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F81C1-F7C9-465A-8EBC-2BC870533F74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6700" y="859870"/>
            <a:ext cx="8610600" cy="586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lvl="0" indent="-342900" algn="just">
              <a:buFont typeface="+mj-lt"/>
              <a:buAutoNum type="arabicPeriod" startAt="8"/>
            </a:pPr>
            <a:r>
              <a:rPr lang="id-ID" sz="1630" b="1" dirty="0">
                <a:solidFill>
                  <a:srgbClr val="002060"/>
                </a:solidFill>
                <a:latin typeface="Arial" panose="020B0604020202020204" pitchFamily="34" charset="0"/>
              </a:rPr>
              <a:t>Pemungutan suara dilakukan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dengan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cara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sebagai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berikut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: 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id-ID" sz="1630" b="1" dirty="0">
                <a:solidFill>
                  <a:srgbClr val="002060"/>
                </a:solidFill>
                <a:latin typeface="Arial" panose="020B0604020202020204" pitchFamily="34" charset="0"/>
              </a:rPr>
              <a:t>Pemungutan suara akan dilakukan setelah semua pertanyaan selesai dijawab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Pemungutan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suara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akan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dilakukan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dengan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memperhitungkan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suara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yang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telah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disampaikan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secara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langsung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di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ruang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Rapat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ataupun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melalui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mekanisme</a:t>
            </a:r>
            <a:r>
              <a:rPr lang="en-ID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pemberian</a:t>
            </a:r>
            <a:r>
              <a:rPr lang="en-ID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kuasa</a:t>
            </a:r>
            <a:r>
              <a:rPr lang="en-ID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secara</a:t>
            </a:r>
            <a:r>
              <a:rPr lang="en-ID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elektronik</a:t>
            </a:r>
            <a:r>
              <a:rPr lang="en-ID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dengan</a:t>
            </a:r>
            <a:r>
              <a:rPr lang="en-ID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menggunakan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aplikasi</a:t>
            </a:r>
            <a:r>
              <a:rPr lang="en-ID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eASY.KSEI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Para </a:t>
            </a:r>
            <a:r>
              <a:rPr lang="id-ID" sz="1630" b="1" dirty="0">
                <a:solidFill>
                  <a:srgbClr val="002060"/>
                </a:solidFill>
                <a:latin typeface="Arial" panose="020B0604020202020204" pitchFamily="34" charset="0"/>
              </a:rPr>
              <a:t>Pemegang Saham atau kuasa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nya</a:t>
            </a:r>
            <a:r>
              <a:rPr lang="id-ID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yang sah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yang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memberikan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suara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tidak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setuju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memberikan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suara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abstain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akan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diminta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untuk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mengangkat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tangan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di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ruang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Rapat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ataupun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melalui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mekanisme</a:t>
            </a:r>
            <a:r>
              <a:rPr lang="en-ID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pemberian</a:t>
            </a:r>
            <a:r>
              <a:rPr lang="en-ID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kuasa</a:t>
            </a:r>
            <a:r>
              <a:rPr lang="en-ID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secara</a:t>
            </a:r>
            <a:r>
              <a:rPr lang="en-ID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elektronik</a:t>
            </a:r>
            <a:r>
              <a:rPr lang="en-ID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dengan</a:t>
            </a:r>
            <a:r>
              <a:rPr lang="en-ID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menggunakan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aplikasi</a:t>
            </a:r>
            <a:r>
              <a:rPr lang="en-ID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eASY.KSEI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marL="800100" lvl="1" indent="-342900" algn="just">
              <a:buFont typeface="+mj-lt"/>
              <a:buAutoNum type="alphaLcPeriod" startAt="4"/>
            </a:pP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Pemegang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saham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kuasanya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yang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sah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memiliki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kesempatan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untuk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menyampaikan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pilihan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suaranya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selama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masa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pemungutan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suara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dibuka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oleh Perseroan.</a:t>
            </a:r>
          </a:p>
          <a:p>
            <a:pPr marL="800100" lvl="1" indent="-342900" algn="just">
              <a:buFont typeface="+mj-lt"/>
              <a:buAutoNum type="alphaLcPeriod" startAt="4"/>
            </a:pP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Pemungutan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suara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yang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dilakukan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melalui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mekanisme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elektronik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berlangsung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pada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aplikasi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eASY.KSEI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Selama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proses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pemungutan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surara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berlangsung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kolom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i="1" dirty="0">
                <a:solidFill>
                  <a:srgbClr val="002060"/>
                </a:solidFill>
                <a:latin typeface="Arial" panose="020B0604020202020204" pitchFamily="34" charset="0"/>
              </a:rPr>
              <a:t>“General Meeting Flow Text”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akan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memperlihatkan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status</a:t>
            </a:r>
            <a:r>
              <a:rPr lang="en-US" sz="1630" b="1" i="1" dirty="0">
                <a:solidFill>
                  <a:srgbClr val="002060"/>
                </a:solidFill>
                <a:latin typeface="Arial" panose="020B0604020202020204" pitchFamily="34" charset="0"/>
              </a:rPr>
              <a:t> “voting for agenda item no [*] has started” 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dan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akan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berakhir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apabila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berubah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menjadi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i="1" dirty="0">
                <a:solidFill>
                  <a:srgbClr val="002060"/>
                </a:solidFill>
                <a:latin typeface="Arial" panose="020B0604020202020204" pitchFamily="34" charset="0"/>
              </a:rPr>
              <a:t>“voting for agenda item no [*] has ended.</a:t>
            </a:r>
            <a:endParaRPr lang="en-US" sz="163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lphaLcPeriod" startAt="4"/>
            </a:pP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Apabila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Pemegang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Saham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kuasa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mereka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yang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sah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tidak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memberikan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pilihan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suara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untuk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Mata Acara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Rapat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maka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dianggap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abstain dan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menyatakan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suara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yang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sama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dengan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suara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mayoritas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Pemegang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Saham yang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mengeluarkan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630" b="1" dirty="0" err="1">
                <a:solidFill>
                  <a:srgbClr val="002060"/>
                </a:solidFill>
                <a:latin typeface="Arial" panose="020B0604020202020204" pitchFamily="34" charset="0"/>
              </a:rPr>
              <a:t>suara</a:t>
            </a:r>
            <a:r>
              <a:rPr lang="en-US" sz="1630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87EDE-23C0-3A92-6C1D-D55879321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875" y="0"/>
            <a:ext cx="737697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Pokok – Pokok Tata Tertib (lanjutan)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D8373-6332-FC65-61FE-3CBD4497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z="1600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9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2249" y="922600"/>
            <a:ext cx="86106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lvl="0" indent="-342900" algn="just">
              <a:buFont typeface="+mj-lt"/>
              <a:buAutoNum type="arabicPeriod" startAt="9"/>
            </a:pP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Setiap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usulan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 yang diajukan oleh para Pemegang Saham atau kuasa mereka selama pembicaraan-pembicaraan atau pemungutan suara dalam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R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apat harus memenuhi syarat sebagai berikut: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lphaLcPeriod"/>
            </a:pP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Menurut pendapat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Pimpinan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 Rapat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usulan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tersebut berhubungan langsung dengan salah satu acara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R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apat yang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sedang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dibahas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;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lphaLcPeriod" startAt="2"/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Usulan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tersebut diajukan oleh satu atau lebih Pemegang Saham bersama-sama memiliki sedikitnya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1/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20 (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satu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per 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dua puluh)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bagian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 dari jumlah seluruh saham dengan hak suara yang sah;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dan</a:t>
            </a:r>
          </a:p>
          <a:p>
            <a:pPr marL="800100" lvl="1" indent="-342900" algn="just">
              <a:buFont typeface="+mj-lt"/>
              <a:buAutoNum type="alphaLcPeriod" startAt="2"/>
            </a:pP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Menurut pendapat Direksi usul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an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 itu dianggap berhubungan langsung dengan usaha Perseroan.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/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10"/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Peserta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Rapat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diharapkan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untuk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menghadiri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Rapat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sampai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ditutupnya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Rapat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ini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. Jika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ada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Pemegang Saham atau kuasa mereka yang sah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yang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meninggalkan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ruangan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Rapat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pada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saat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pemungutan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suara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dilakukan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maka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bersangkutan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dianggap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menyetujui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segala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keputusan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Rapat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marL="342900" lvl="0" indent="-342900" algn="just">
              <a:buFont typeface="+mj-lt"/>
              <a:buAutoNum type="arabicPeriod" startAt="10"/>
            </a:pPr>
            <a:endParaRPr lang="en-US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10"/>
            </a:pP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Peserta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Rapat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hadir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secara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elektronik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diharapkan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menggunakan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koneksi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internet yang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stabil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dapat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mengakses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tautan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mengikuti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jalannya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Rapat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minimal 15 (lima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belas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menit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sebelum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dimulainya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Rapat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keperluan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perhitungan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kuorum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kehadiran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ID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/>
            <a:endParaRPr lang="en-US" sz="178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1" algn="just"/>
            <a:endParaRPr lang="en-US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B04E4A-9177-42AF-262E-5627C80C9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875" y="0"/>
            <a:ext cx="737697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Pokok – Pokok Tata Tertib (lanjutan)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AEC755-B371-220D-BD32-F395CEEF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z="1600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14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2249" y="973960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lvl="0" indent="-342900" algn="just">
              <a:buFont typeface="+mj-lt"/>
              <a:buAutoNum type="arabicPeriod" startAt="12"/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Apabila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ada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Pemegang Saham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yang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hadir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setelah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registrasi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ditutup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oleh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Biro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Administrasi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Efek dan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jumlah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kehadiran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Pemegang Saham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telah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dilaporkan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oleh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Biro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Administrasi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Efek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kepada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Notaris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maka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Pemegang Saham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tersebut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tetap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diperkenankan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untuk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mengikuti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Rapat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tetapi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tidak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diperkenankan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untuk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mengajukan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pertanyaan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pendapat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usul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dan/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saran dan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suaranya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tidak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diperhitungkan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</a:p>
          <a:p>
            <a:pPr marL="342900" lvl="0" indent="-342900" algn="just">
              <a:buFont typeface="+mj-lt"/>
              <a:buAutoNum type="arabicPeriod" startAt="12"/>
            </a:pPr>
            <a:endParaRPr lang="en-US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12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Demi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kelancaran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Rapat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maka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Pimpinan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Rapat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berhak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menentukan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prosedur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Rapat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belum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diatur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atau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belum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cukup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diatur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dalam Tata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Tertib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ini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dengan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memperhatikan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Anggaran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Dasar dan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peraturan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perundang-undangan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berlaku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, dan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mohon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kepada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seluruh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peserta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Rapat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untuk untuk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menon-aktifkan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atau memposisikan telepon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selular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ke posisi diam atau </a:t>
            </a:r>
            <a:r>
              <a:rPr lang="id-ID" b="1" i="1" dirty="0">
                <a:solidFill>
                  <a:srgbClr val="002060"/>
                </a:solidFill>
                <a:latin typeface="Arial" panose="020B0604020202020204" pitchFamily="34" charset="0"/>
              </a:rPr>
              <a:t>silent 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demi kelancaran jalannya Rapat.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12"/>
            </a:pPr>
            <a:endParaRPr lang="en-US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12"/>
            </a:pP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</a:rPr>
              <a:t>Tata tertib ini berlaku sejak Rapat dibuka oleh Pimpinan Rapat sampai dengan ditutupnya Rapat oleh Pimpinan Rapat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15FC2A-9B24-3CCD-B409-1F3B82090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875" y="0"/>
            <a:ext cx="737697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Pokok – Pokok Tata Tertib (lanjutan)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CC36C7-114F-4800-B66B-D9660008C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z="1600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3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91917" y="0"/>
            <a:ext cx="747466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Dewan Komisaris dan Direksi 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983848"/>
              </p:ext>
            </p:extLst>
          </p:nvPr>
        </p:nvGraphicFramePr>
        <p:xfrm>
          <a:off x="190500" y="1066800"/>
          <a:ext cx="8801100" cy="2195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05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DEWAN </a:t>
                      </a:r>
                      <a:r>
                        <a:rPr lang="id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KOMISARIS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 Komisaris – Komisaris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id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ndependen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JUSMAN SYAFII DJAMAL</a:t>
                      </a:r>
                      <a:r>
                        <a:rPr lang="id-ID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Wakil Presiden Komisaris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DJOKO SUYANTO</a:t>
                      </a:r>
                    </a:p>
                  </a:txBody>
                  <a:tcPr marL="81587" marR="81587" marT="40793" marB="407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Komisaris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ARMAND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BACHTIAR ARIEF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Komisaris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 CHENG BOCK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BB779B-A292-9040-BF4D-C37F4FCE5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86830"/>
              </p:ext>
            </p:extLst>
          </p:nvPr>
        </p:nvGraphicFramePr>
        <p:xfrm>
          <a:off x="165476" y="3595915"/>
          <a:ext cx="8801100" cy="1756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05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DIREKSI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Direktur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NAZRI BIN OTHMAN</a:t>
                      </a:r>
                      <a:r>
                        <a:rPr lang="id-ID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Direktur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R. AJ. WIDIANAWATI</a:t>
                      </a:r>
                    </a:p>
                  </a:txBody>
                  <a:tcPr marL="81587" marR="81587" marT="40793" marB="407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Direktur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SUTJI RELOWATI RAHARDJO</a:t>
                      </a:r>
                    </a:p>
                  </a:txBody>
                  <a:tcPr marL="81587" marR="81587" marT="40793" marB="407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CF0A49-23AD-1A5C-4EDB-28E8A7F3B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5502-9D8B-4FEF-B9CC-E63F7BED0D8F}" type="slidenum">
              <a:rPr lang="en-US" altLang="en-US" sz="1600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alt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113381" y="2508250"/>
            <a:ext cx="89033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chemeClr val="bg1"/>
                </a:solidFill>
                <a:latin typeface="Arial" panose="020B0604020202020204" pitchFamily="34" charset="0"/>
              </a:rPr>
              <a:t>LAPORAN </a:t>
            </a:r>
          </a:p>
          <a:p>
            <a:pPr algn="ctr" eaLnBrk="1" hangingPunct="1"/>
            <a:r>
              <a:rPr lang="en-US" altLang="en-US" sz="4800" b="1" dirty="0">
                <a:solidFill>
                  <a:schemeClr val="bg1"/>
                </a:solidFill>
                <a:latin typeface="Arial" panose="020B0604020202020204" pitchFamily="34" charset="0"/>
              </a:rPr>
              <a:t>KONDISI UMUM PERSEROAN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8B90D1-7AE0-1568-67DE-216C9D7F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44929-F2CB-4D44-8E63-F57E8AF8E1E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61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29501</TotalTime>
  <Words>3635</Words>
  <Application>Microsoft Office PowerPoint</Application>
  <PresentationFormat>On-screen Show (4:3)</PresentationFormat>
  <Paragraphs>393</Paragraphs>
  <Slides>47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Arial Narrow</vt:lpstr>
      <vt:lpstr>Bookman Old Style</vt:lpstr>
      <vt:lpstr>Calibri</vt:lpstr>
      <vt:lpstr>Soho Gothic Pro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LAPORAN DEWAN KOMISARIS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Usulan Keputusan Mata Acara Kedua</vt:lpstr>
      <vt:lpstr>PowerPoint Presentation</vt:lpstr>
      <vt:lpstr> Usulan Keputusan Mata Acara Ketiga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 - Nandira Sekar</dc:creator>
  <cp:lastModifiedBy>Nandira Sekar</cp:lastModifiedBy>
  <cp:revision>303</cp:revision>
  <cp:lastPrinted>2020-08-23T12:24:13Z</cp:lastPrinted>
  <dcterms:modified xsi:type="dcterms:W3CDTF">2023-06-13T10:04:24Z</dcterms:modified>
</cp:coreProperties>
</file>